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80" autoAdjust="0"/>
  </p:normalViewPr>
  <p:slideViewPr>
    <p:cSldViewPr snapToGrid="0">
      <p:cViewPr varScale="1">
        <p:scale>
          <a:sx n="116" d="100"/>
          <a:sy n="116" d="100"/>
        </p:scale>
        <p:origin x="39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3390375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79642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110597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704344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2674779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74913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4236665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259147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2148229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530075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D383AB-F14F-46B4-AFEC-0F3649FAA16D}" type="datetimeFigureOut">
              <a:rPr lang="en-GB" smtClean="0"/>
              <a:t>15/07/2016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632E70-D03E-47A9-86BC-804C6BEC084B}" type="slidenum">
              <a:rPr lang="en-GB" smtClean="0"/>
              <a:t>‹#›</a:t>
            </a:fld>
            <a:endParaRPr lang="en-GB" dirty="0"/>
          </a:p>
        </p:txBody>
      </p:sp>
    </p:spTree>
    <p:extLst>
      <p:ext uri="{BB962C8B-B14F-4D97-AF65-F5344CB8AC3E}">
        <p14:creationId xmlns:p14="http://schemas.microsoft.com/office/powerpoint/2010/main" val="422138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383AB-F14F-46B4-AFEC-0F3649FAA16D}" type="datetimeFigureOut">
              <a:rPr lang="en-GB" smtClean="0"/>
              <a:t>15/07/2016</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32E70-D03E-47A9-86BC-804C6BEC084B}" type="slidenum">
              <a:rPr lang="en-GB" smtClean="0"/>
              <a:t>‹#›</a:t>
            </a:fld>
            <a:endParaRPr lang="en-GB" dirty="0"/>
          </a:p>
        </p:txBody>
      </p:sp>
    </p:spTree>
    <p:extLst>
      <p:ext uri="{BB962C8B-B14F-4D97-AF65-F5344CB8AC3E}">
        <p14:creationId xmlns:p14="http://schemas.microsoft.com/office/powerpoint/2010/main" val="1418233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35000">
              <a:schemeClr val="accent3">
                <a:lumMod val="0"/>
                <a:lumOff val="100000"/>
              </a:schemeClr>
            </a:gs>
            <a:gs pos="100000">
              <a:schemeClr val="accent3">
                <a:lumMod val="10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01755" y="163773"/>
            <a:ext cx="7697338" cy="791570"/>
          </a:xfrm>
        </p:spPr>
        <p:txBody>
          <a:bodyPr>
            <a:normAutofit/>
          </a:bodyPr>
          <a:lstStyle/>
          <a:p>
            <a:r>
              <a:rPr lang="en-GB" sz="4800" b="1" u="sng" dirty="0">
                <a:solidFill>
                  <a:srgbClr val="7030A0"/>
                </a:solidFill>
              </a:rPr>
              <a:t>AFTER CARE FOR THE ELDERLY</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59534" y="99336"/>
            <a:ext cx="2238232" cy="920444"/>
          </a:xfrm>
          <a:prstGeom prst="rect">
            <a:avLst/>
          </a:prstGeom>
          <a:ln>
            <a:noFill/>
          </a:ln>
          <a:effectLst>
            <a:outerShdw blurRad="292100" dist="139700" dir="2700000" algn="tl" rotWithShape="0">
              <a:srgbClr val="333333">
                <a:alpha val="65000"/>
              </a:srgbClr>
            </a:outerShdw>
          </a:effectLst>
        </p:spPr>
      </p:pic>
      <p:sp>
        <p:nvSpPr>
          <p:cNvPr id="51" name="Rectangle 50"/>
          <p:cNvSpPr/>
          <p:nvPr/>
        </p:nvSpPr>
        <p:spPr>
          <a:xfrm>
            <a:off x="5035827" y="945577"/>
            <a:ext cx="6961940" cy="1999017"/>
          </a:xfrm>
          <a:prstGeom prst="rect">
            <a:avLst/>
          </a:prstGeom>
          <a:ln>
            <a:solidFill>
              <a:srgbClr val="FF0000"/>
            </a:solid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lgn="ctr">
              <a:buFont typeface="Arial" panose="020B0604020202020204" pitchFamily="34" charset="0"/>
              <a:buChar char="•"/>
            </a:pPr>
            <a:r>
              <a:rPr lang="en-GB" sz="1600" dirty="0"/>
              <a:t>Assessment of support required.</a:t>
            </a:r>
          </a:p>
          <a:p>
            <a:pPr marL="285750" indent="-285750" algn="ctr">
              <a:buFont typeface="Arial" panose="020B0604020202020204" pitchFamily="34" charset="0"/>
              <a:buChar char="•"/>
            </a:pPr>
            <a:r>
              <a:rPr lang="en-GB" sz="1600" dirty="0"/>
              <a:t>Specialist Equipment, Beds multi functional, adapting the home.</a:t>
            </a:r>
          </a:p>
          <a:p>
            <a:pPr marL="285750" indent="-285750" algn="ctr">
              <a:buFont typeface="Arial" panose="020B0604020202020204" pitchFamily="34" charset="0"/>
              <a:buChar char="•"/>
            </a:pPr>
            <a:r>
              <a:rPr lang="en-GB" sz="1600" dirty="0"/>
              <a:t>Patient discharge from hospital, continuity of care.</a:t>
            </a:r>
          </a:p>
          <a:p>
            <a:pPr marL="285750" indent="-285750" algn="ctr">
              <a:buFont typeface="Arial" panose="020B0604020202020204" pitchFamily="34" charset="0"/>
              <a:buChar char="•"/>
            </a:pPr>
            <a:r>
              <a:rPr lang="en-GB" sz="1600" dirty="0"/>
              <a:t>Ability of progression for the individual patients needs.</a:t>
            </a:r>
          </a:p>
          <a:p>
            <a:pPr marL="285750" indent="-285750" algn="ctr">
              <a:buFont typeface="Arial" panose="020B0604020202020204" pitchFamily="34" charset="0"/>
              <a:buChar char="•"/>
            </a:pPr>
            <a:r>
              <a:rPr lang="en-GB" sz="1600" dirty="0"/>
              <a:t>Infection, bed sores.</a:t>
            </a:r>
          </a:p>
          <a:p>
            <a:pPr marL="285750" indent="-285750" algn="ctr">
              <a:buFont typeface="Arial" panose="020B0604020202020204" pitchFamily="34" charset="0"/>
              <a:buChar char="•"/>
            </a:pPr>
            <a:r>
              <a:rPr lang="en-GB" sz="1600" dirty="0"/>
              <a:t>Direct access to emergency services, personnel alarm fob.</a:t>
            </a:r>
          </a:p>
          <a:p>
            <a:pPr marL="285750" indent="-285750" algn="ctr">
              <a:buFont typeface="Arial" panose="020B0604020202020204" pitchFamily="34" charset="0"/>
              <a:buChar char="•"/>
            </a:pPr>
            <a:r>
              <a:rPr lang="en-GB" sz="1600" dirty="0"/>
              <a:t>Multiple teams within the N.H.S resources. </a:t>
            </a:r>
            <a:r>
              <a:rPr lang="en-GB" dirty="0"/>
              <a:t> </a:t>
            </a:r>
          </a:p>
          <a:p>
            <a:pPr marL="285750" indent="-285750" algn="ctr">
              <a:buFont typeface="Arial" panose="020B0604020202020204" pitchFamily="34" charset="0"/>
              <a:buChar char="•"/>
            </a:pPr>
            <a:endParaRPr lang="en-GB" dirty="0"/>
          </a:p>
        </p:txBody>
      </p:sp>
      <p:sp>
        <p:nvSpPr>
          <p:cNvPr id="12" name="TextBox 11"/>
          <p:cNvSpPr txBox="1"/>
          <p:nvPr/>
        </p:nvSpPr>
        <p:spPr>
          <a:xfrm>
            <a:off x="90258" y="1253318"/>
            <a:ext cx="4843843" cy="1569660"/>
          </a:xfrm>
          <a:prstGeom prst="rect">
            <a:avLst/>
          </a:prstGeom>
          <a:solidFill>
            <a:schemeClr val="accent4">
              <a:lumMod val="20000"/>
              <a:lumOff val="80000"/>
            </a:schemeClr>
          </a:solidFill>
          <a:ln w="28575">
            <a:solidFill>
              <a:schemeClr val="accent1">
                <a:lumMod val="75000"/>
              </a:schemeClr>
            </a:solidFill>
            <a:prstDash val="solid"/>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sz="1600" dirty="0">
                <a:solidFill>
                  <a:schemeClr val="tx1"/>
                </a:solidFill>
              </a:rPr>
              <a:t>Broad spectrum criteria for aftercare for patients, standards. During admission to hospital, whilst under the care of the corresponding multiple teams in the N.H.S Being discharged to home environment, Developing awareness of practice, with family liaison, Patient confidentiality. </a:t>
            </a:r>
          </a:p>
        </p:txBody>
      </p:sp>
      <p:sp>
        <p:nvSpPr>
          <p:cNvPr id="14" name="TextBox 13"/>
          <p:cNvSpPr txBox="1"/>
          <p:nvPr/>
        </p:nvSpPr>
        <p:spPr>
          <a:xfrm>
            <a:off x="86025" y="3175953"/>
            <a:ext cx="4848076" cy="3293209"/>
          </a:xfrm>
          <a:prstGeom prst="rect">
            <a:avLst/>
          </a:prstGeom>
          <a:solidFill>
            <a:schemeClr val="accent4">
              <a:lumMod val="20000"/>
              <a:lumOff val="80000"/>
            </a:schemeClr>
          </a:solidFill>
          <a:ln w="28575">
            <a:solidFill>
              <a:schemeClr val="accent1">
                <a:lumMod val="75000"/>
              </a:schemeClr>
            </a:solidFill>
            <a:prstDash val="solid"/>
          </a:ln>
        </p:spPr>
        <p:txBody>
          <a:bodyPr wrap="square" rtlCol="0">
            <a:spAutoFit/>
          </a:bodyPr>
          <a:lstStyle/>
          <a:p>
            <a:r>
              <a:rPr lang="en-GB" sz="1600" dirty="0"/>
              <a:t>Health, well being, brought to forefront for patients needs, required for transition from home to hospital. Relevant recovery plan put in place, the ability to recuperate within there own home environment assessed, intense support package, equipment for a faster recovery rate, for mobility. Patients within a care home also incorporate care plans. Daily in some cases home visits for the patients needs, district nurses to domiciliary care. Aftercare for individual patients maybe complex or simplified depending on the operation undertaken, (i.e hip op) cleanliness priority so no infection contacted, age range more </a:t>
            </a:r>
            <a:r>
              <a:rPr lang="en-GB" sz="1600" dirty="0" err="1" smtClean="0"/>
              <a:t>susceptable</a:t>
            </a:r>
            <a:r>
              <a:rPr lang="en-GB" sz="1600" dirty="0" smtClean="0"/>
              <a:t> </a:t>
            </a:r>
            <a:r>
              <a:rPr lang="en-GB" sz="1600" dirty="0"/>
              <a:t>to </a:t>
            </a:r>
            <a:r>
              <a:rPr lang="en-GB" sz="1600" dirty="0" smtClean="0"/>
              <a:t>infection (</a:t>
            </a:r>
            <a:r>
              <a:rPr lang="en-GB" sz="1600" dirty="0" err="1" smtClean="0"/>
              <a:t>Kenzora</a:t>
            </a:r>
            <a:r>
              <a:rPr lang="en-GB" sz="1600" dirty="0" smtClean="0"/>
              <a:t> et al., 1984).</a:t>
            </a:r>
            <a:endParaRPr lang="en-GB" sz="1600" dirty="0"/>
          </a:p>
        </p:txBody>
      </p:sp>
      <p:sp>
        <p:nvSpPr>
          <p:cNvPr id="5" name="Rectangle 4"/>
          <p:cNvSpPr/>
          <p:nvPr/>
        </p:nvSpPr>
        <p:spPr>
          <a:xfrm>
            <a:off x="8818200" y="3050394"/>
            <a:ext cx="3277908" cy="2316820"/>
          </a:xfrm>
          <a:prstGeom prst="rect">
            <a:avLst/>
          </a:prstGeom>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A professional approach from start to finish of patients well being, care and support statutory guidance as a whole even for family relations </a:t>
            </a:r>
            <a:r>
              <a:rPr lang="en-GB" sz="1600" dirty="0" err="1">
                <a:solidFill>
                  <a:schemeClr val="tx1"/>
                </a:solidFill>
              </a:rPr>
              <a:t>liason</a:t>
            </a:r>
            <a:r>
              <a:rPr lang="en-GB" sz="1600" dirty="0">
                <a:solidFill>
                  <a:schemeClr val="tx1"/>
                </a:solidFill>
              </a:rPr>
              <a:t> issues arising to be dealt with through the department of Health government policy.   </a:t>
            </a:r>
          </a:p>
        </p:txBody>
      </p:sp>
      <p:sp>
        <p:nvSpPr>
          <p:cNvPr id="54" name="Rectangle 53"/>
          <p:cNvSpPr/>
          <p:nvPr/>
        </p:nvSpPr>
        <p:spPr>
          <a:xfrm>
            <a:off x="5325337" y="2661353"/>
            <a:ext cx="3220315" cy="1547451"/>
          </a:xfrm>
          <a:prstGeom prst="rect">
            <a:avLst/>
          </a:prstGeom>
          <a:ln>
            <a:solidFill>
              <a:schemeClr val="accent4">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ctr">
              <a:buFont typeface="Arial" panose="020B0604020202020204" pitchFamily="34" charset="0"/>
              <a:buChar char="•"/>
            </a:pPr>
            <a:r>
              <a:rPr lang="en-GB" sz="1600" dirty="0"/>
              <a:t>Rehabilitation , physiotherapy, </a:t>
            </a:r>
          </a:p>
          <a:p>
            <a:pPr marL="285750" indent="-285750" algn="ctr">
              <a:buFont typeface="Arial" panose="020B0604020202020204" pitchFamily="34" charset="0"/>
              <a:buChar char="•"/>
            </a:pPr>
            <a:r>
              <a:rPr lang="en-GB" sz="1600" dirty="0"/>
              <a:t>District Nurses, Dressings, Infection, Prescriptions.</a:t>
            </a:r>
          </a:p>
          <a:p>
            <a:pPr marL="285750" indent="-285750" algn="ctr">
              <a:buFont typeface="Arial" panose="020B0604020202020204" pitchFamily="34" charset="0"/>
              <a:buChar char="•"/>
            </a:pPr>
            <a:r>
              <a:rPr lang="en-GB" sz="1600" dirty="0"/>
              <a:t>Outpatients reviewed.</a:t>
            </a:r>
          </a:p>
          <a:p>
            <a:pPr marL="285750" indent="-285750" algn="ctr">
              <a:buFont typeface="Arial" panose="020B0604020202020204" pitchFamily="34" charset="0"/>
              <a:buChar char="•"/>
            </a:pPr>
            <a:r>
              <a:rPr lang="en-GB" sz="1600" dirty="0"/>
              <a:t>Nursing </a:t>
            </a:r>
            <a:r>
              <a:rPr lang="en-GB" sz="1600" dirty="0" err="1"/>
              <a:t>reablement</a:t>
            </a:r>
            <a:endParaRPr lang="en-GB" sz="1600" dirty="0"/>
          </a:p>
          <a:p>
            <a:pPr marL="285750" indent="-285750" algn="ctr">
              <a:buFont typeface="Arial" panose="020B0604020202020204" pitchFamily="34" charset="0"/>
              <a:buChar char="•"/>
            </a:pPr>
            <a:r>
              <a:rPr lang="en-GB" sz="1600" dirty="0"/>
              <a:t>Domiciliary care </a:t>
            </a:r>
          </a:p>
        </p:txBody>
      </p:sp>
      <p:sp>
        <p:nvSpPr>
          <p:cNvPr id="6" name="Rectangle 5"/>
          <p:cNvSpPr/>
          <p:nvPr/>
        </p:nvSpPr>
        <p:spPr>
          <a:xfrm>
            <a:off x="4934101" y="5367214"/>
            <a:ext cx="7257899" cy="1479562"/>
          </a:xfrm>
          <a:prstGeom prst="rect">
            <a:avLst/>
          </a:prstGeom>
          <a:solidFill>
            <a:schemeClr val="tx2">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solidFill>
                  <a:srgbClr val="FF0000"/>
                </a:solidFill>
              </a:rPr>
              <a:t>References</a:t>
            </a:r>
          </a:p>
          <a:p>
            <a:r>
              <a:rPr lang="en-GB" sz="900" dirty="0">
                <a:solidFill>
                  <a:schemeClr val="tx1"/>
                </a:solidFill>
              </a:rPr>
              <a:t>NHS. (No Date) Your Guide to Support. (Available from http://www.nhs.uk/conditions/social-care-and-support-guide/Pages/what-is-social-care.aspx) (Electronically Accessed 14/07/16).</a:t>
            </a:r>
          </a:p>
          <a:p>
            <a:r>
              <a:rPr lang="en-GB" sz="900" dirty="0" err="1">
                <a:solidFill>
                  <a:schemeClr val="tx1"/>
                </a:solidFill>
              </a:rPr>
              <a:t>Drakeford</a:t>
            </a:r>
            <a:r>
              <a:rPr lang="en-GB" sz="900" dirty="0">
                <a:solidFill>
                  <a:schemeClr val="tx1"/>
                </a:solidFill>
              </a:rPr>
              <a:t>, M. (2014) Minister of Health and Social Care (Available from </a:t>
            </a:r>
          </a:p>
          <a:p>
            <a:r>
              <a:rPr lang="en-GB" sz="900" dirty="0">
                <a:solidFill>
                  <a:schemeClr val="tx1"/>
                </a:solidFill>
              </a:rPr>
              <a:t>http://gov.wales/about/cabinet/cabinetstatements/previous-administration/2014/criticalcare/?lang=en) (Electronically Accessed 13/07/2014)</a:t>
            </a:r>
          </a:p>
          <a:p>
            <a:r>
              <a:rPr lang="en-GB" sz="900" dirty="0" err="1" smtClean="0">
                <a:solidFill>
                  <a:schemeClr val="tx1"/>
                </a:solidFill>
              </a:rPr>
              <a:t>Kenzora</a:t>
            </a:r>
            <a:r>
              <a:rPr lang="en-GB" sz="900" dirty="0" smtClean="0">
                <a:solidFill>
                  <a:schemeClr val="tx1"/>
                </a:solidFill>
              </a:rPr>
              <a:t>, J.E., McCarthy, R.E., Sledge, C.B. (1984) </a:t>
            </a:r>
            <a:r>
              <a:rPr lang="en-US" sz="900" dirty="0">
                <a:solidFill>
                  <a:schemeClr val="tx1"/>
                </a:solidFill>
              </a:rPr>
              <a:t>Hip fracture mortality. Relation to age, treatment, preoperative illness, time of surgery, and complications</a:t>
            </a:r>
            <a:r>
              <a:rPr lang="en-US" sz="900" dirty="0" smtClean="0">
                <a:solidFill>
                  <a:schemeClr val="tx1"/>
                </a:solidFill>
              </a:rPr>
              <a:t>. </a:t>
            </a:r>
            <a:r>
              <a:rPr lang="en-GB" sz="900" dirty="0" smtClean="0">
                <a:solidFill>
                  <a:schemeClr val="tx1"/>
                </a:solidFill>
              </a:rPr>
              <a:t>(Available from http</a:t>
            </a:r>
            <a:r>
              <a:rPr lang="en-GB" sz="900" dirty="0">
                <a:solidFill>
                  <a:schemeClr val="tx1"/>
                </a:solidFill>
              </a:rPr>
              <a:t>://</a:t>
            </a:r>
            <a:r>
              <a:rPr lang="en-GB" sz="900" dirty="0" smtClean="0">
                <a:solidFill>
                  <a:schemeClr val="tx1"/>
                </a:solidFill>
              </a:rPr>
              <a:t>www.ncbi.nlm.nih.gov/pubmed/6723159?dopt=Abstract) (Electronically Accessed 12/6/2016).</a:t>
            </a:r>
            <a:endParaRPr lang="en-GB" sz="900" dirty="0">
              <a:solidFill>
                <a:schemeClr val="tx1"/>
              </a:solidFill>
            </a:endParaRPr>
          </a:p>
          <a:p>
            <a:r>
              <a:rPr lang="en-GB" sz="900" dirty="0" smtClean="0">
                <a:solidFill>
                  <a:schemeClr val="tx1"/>
                </a:solidFill>
              </a:rPr>
              <a:t>Health and social care information centre (no date) Support and Guidance (Available from http</a:t>
            </a:r>
            <a:r>
              <a:rPr lang="en-GB" sz="900" dirty="0">
                <a:solidFill>
                  <a:schemeClr val="tx1"/>
                </a:solidFill>
              </a:rPr>
              <a:t>://www.hscic.gov.uk/supportandguidance</a:t>
            </a:r>
          </a:p>
        </p:txBody>
      </p:sp>
      <p:sp>
        <p:nvSpPr>
          <p:cNvPr id="4" name="Rectangle 3"/>
          <p:cNvSpPr/>
          <p:nvPr/>
        </p:nvSpPr>
        <p:spPr>
          <a:xfrm>
            <a:off x="9195427" y="3009031"/>
            <a:ext cx="1722782" cy="248803"/>
          </a:xfrm>
          <a:prstGeom prst="rect">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solidFill>
                  <a:srgbClr val="FF0000"/>
                </a:solidFill>
              </a:rPr>
              <a:t>Conclusion</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5827" y="4320208"/>
            <a:ext cx="3686481" cy="94120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pic>
      <p:sp>
        <p:nvSpPr>
          <p:cNvPr id="11" name="TextBox 10"/>
          <p:cNvSpPr txBox="1"/>
          <p:nvPr/>
        </p:nvSpPr>
        <p:spPr>
          <a:xfrm>
            <a:off x="86025" y="912357"/>
            <a:ext cx="4848076" cy="369332"/>
          </a:xfrm>
          <a:prstGeom prst="rect">
            <a:avLst/>
          </a:prstGeom>
          <a:solidFill>
            <a:schemeClr val="tx2">
              <a:lumMod val="20000"/>
              <a:lumOff val="80000"/>
            </a:schemeClr>
          </a:solidFill>
          <a:ln>
            <a:solidFill>
              <a:schemeClr val="tx1"/>
            </a:solidFill>
            <a:prstDash val="solid"/>
          </a:ln>
          <a:effectLst>
            <a:outerShdw blurRad="50800" dist="38100" dir="2700000" algn="tl" rotWithShape="0">
              <a:prstClr val="black">
                <a:alpha val="40000"/>
              </a:prstClr>
            </a:outerShdw>
          </a:effectLst>
        </p:spPr>
        <p:txBody>
          <a:bodyPr wrap="square" rtlCol="0">
            <a:spAutoFit/>
          </a:bodyPr>
          <a:lstStyle/>
          <a:p>
            <a:r>
              <a:rPr lang="en-GB" b="1" u="sng" dirty="0">
                <a:solidFill>
                  <a:srgbClr val="FF0000"/>
                </a:solidFill>
              </a:rPr>
              <a:t>Introduction</a:t>
            </a:r>
          </a:p>
        </p:txBody>
      </p:sp>
      <p:sp>
        <p:nvSpPr>
          <p:cNvPr id="16" name="TextBox 15"/>
          <p:cNvSpPr txBox="1"/>
          <p:nvPr/>
        </p:nvSpPr>
        <p:spPr>
          <a:xfrm>
            <a:off x="86025" y="2836679"/>
            <a:ext cx="4841401" cy="369332"/>
          </a:xfrm>
          <a:prstGeom prst="rect">
            <a:avLst/>
          </a:prstGeom>
          <a:solidFill>
            <a:schemeClr val="tx2">
              <a:lumMod val="20000"/>
              <a:lumOff val="80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GB" b="1" u="sng" dirty="0">
                <a:solidFill>
                  <a:srgbClr val="FF0000"/>
                </a:solidFill>
              </a:rPr>
              <a:t>Method</a:t>
            </a:r>
          </a:p>
        </p:txBody>
      </p:sp>
    </p:spTree>
    <p:extLst>
      <p:ext uri="{BB962C8B-B14F-4D97-AF65-F5344CB8AC3E}">
        <p14:creationId xmlns:p14="http://schemas.microsoft.com/office/powerpoint/2010/main" val="2608148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403</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AFTER CARE FOR THE ELDERLY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AFTER CARE FOR THE ELDERELY</dc:title>
  <dc:creator>Flick Condoor</dc:creator>
  <cp:lastModifiedBy>SAMUEL PETER EMMETT</cp:lastModifiedBy>
  <cp:revision>41</cp:revision>
  <dcterms:created xsi:type="dcterms:W3CDTF">2016-07-13T19:35:07Z</dcterms:created>
  <dcterms:modified xsi:type="dcterms:W3CDTF">2016-07-15T12:11:02Z</dcterms:modified>
</cp:coreProperties>
</file>