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21386800"/>
  <p:notesSz cx="9144000" cy="6858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6">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8" autoAdjust="0"/>
    <p:restoredTop sz="94609" autoAdjust="0"/>
  </p:normalViewPr>
  <p:slideViewPr>
    <p:cSldViewPr>
      <p:cViewPr varScale="1">
        <p:scale>
          <a:sx n="38" d="100"/>
          <a:sy n="38" d="100"/>
        </p:scale>
        <p:origin x="1848" y="84"/>
      </p:cViewPr>
      <p:guideLst>
        <p:guide orient="horz" pos="6736"/>
        <p:guide pos="9537"/>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6643772"/>
            <a:ext cx="25737979" cy="4584300"/>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12119186"/>
            <a:ext cx="21195983" cy="54655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D393277-A773-40F3-9216-2E00AFE9AEEC}" type="datetimeFigureOut">
              <a:rPr lang="en-GB" smtClean="0"/>
              <a:t>15/07/2016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849808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393277-A773-40F3-9216-2E00AFE9AEEC}" type="datetimeFigureOut">
              <a:rPr lang="en-GB" smtClean="0"/>
              <a:t>15/07/2016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2714666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856465"/>
            <a:ext cx="6812994" cy="18248089"/>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14000" y="856465"/>
            <a:ext cx="19934316" cy="182480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393277-A773-40F3-9216-2E00AFE9AEEC}" type="datetimeFigureOut">
              <a:rPr lang="en-GB" smtClean="0"/>
              <a:t>15/07/2016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335876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393277-A773-40F3-9216-2E00AFE9AEEC}" type="datetimeFigureOut">
              <a:rPr lang="en-GB" smtClean="0"/>
              <a:t>15/07/2016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168357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09" y="13743001"/>
            <a:ext cx="25737979" cy="4247656"/>
          </a:xfrm>
        </p:spPr>
        <p:txBody>
          <a:bodyPr anchor="t"/>
          <a:lstStyle>
            <a:lvl1pPr algn="l">
              <a:defRPr sz="12900" b="1" cap="all"/>
            </a:lvl1pPr>
          </a:lstStyle>
          <a:p>
            <a:r>
              <a:rPr lang="en-US" smtClean="0"/>
              <a:t>Click to edit Master title style</a:t>
            </a:r>
            <a:endParaRPr lang="en-GB"/>
          </a:p>
        </p:txBody>
      </p:sp>
      <p:sp>
        <p:nvSpPr>
          <p:cNvPr id="3" name="Text Placeholder 2"/>
          <p:cNvSpPr>
            <a:spLocks noGrp="1"/>
          </p:cNvSpPr>
          <p:nvPr>
            <p:ph type="body" idx="1"/>
          </p:nvPr>
        </p:nvSpPr>
        <p:spPr>
          <a:xfrm>
            <a:off x="2391909" y="9064640"/>
            <a:ext cx="25737979" cy="4678361"/>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393277-A773-40F3-9216-2E00AFE9AEEC}" type="datetimeFigureOut">
              <a:rPr lang="en-GB" smtClean="0"/>
              <a:t>15/07/2016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1225925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14000" y="4990255"/>
            <a:ext cx="13373656" cy="14114300"/>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392321" y="4990255"/>
            <a:ext cx="13373656" cy="14114300"/>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D393277-A773-40F3-9216-2E00AFE9AEEC}" type="datetimeFigureOut">
              <a:rPr lang="en-GB" smtClean="0"/>
              <a:t>15/07/2016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649692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4000" y="4787278"/>
            <a:ext cx="13378914" cy="1995110"/>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smtClean="0"/>
              <a:t>Click to edit Master text styles</a:t>
            </a:r>
          </a:p>
        </p:txBody>
      </p:sp>
      <p:sp>
        <p:nvSpPr>
          <p:cNvPr id="4" name="Content Placeholder 3"/>
          <p:cNvSpPr>
            <a:spLocks noGrp="1"/>
          </p:cNvSpPr>
          <p:nvPr>
            <p:ph sz="half" idx="2"/>
          </p:nvPr>
        </p:nvSpPr>
        <p:spPr>
          <a:xfrm>
            <a:off x="1514000" y="6782388"/>
            <a:ext cx="13378914" cy="12322165"/>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08" y="4787278"/>
            <a:ext cx="13384170" cy="1995110"/>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smtClean="0"/>
              <a:t>Click to edit Master text styles</a:t>
            </a:r>
          </a:p>
        </p:txBody>
      </p:sp>
      <p:sp>
        <p:nvSpPr>
          <p:cNvPr id="6" name="Content Placeholder 5"/>
          <p:cNvSpPr>
            <a:spLocks noGrp="1"/>
          </p:cNvSpPr>
          <p:nvPr>
            <p:ph sz="quarter" idx="4"/>
          </p:nvPr>
        </p:nvSpPr>
        <p:spPr>
          <a:xfrm>
            <a:off x="15381808" y="6782388"/>
            <a:ext cx="13384170" cy="12322165"/>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D393277-A773-40F3-9216-2E00AFE9AEEC}" type="datetimeFigureOut">
              <a:rPr lang="en-GB" smtClean="0"/>
              <a:t>15/07/2016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2371963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D393277-A773-40F3-9216-2E00AFE9AEEC}" type="datetimeFigureOut">
              <a:rPr lang="en-GB" smtClean="0"/>
              <a:t>15/07/2016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2326512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393277-A773-40F3-9216-2E00AFE9AEEC}" type="datetimeFigureOut">
              <a:rPr lang="en-GB" smtClean="0"/>
              <a:t>15/07/2016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309695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0" y="851511"/>
            <a:ext cx="9961903" cy="3623875"/>
          </a:xfrm>
        </p:spPr>
        <p:txBody>
          <a:bodyPr anchor="b"/>
          <a:lstStyle>
            <a:lvl1pPr algn="l">
              <a:defRPr sz="6500" b="1"/>
            </a:lvl1pPr>
          </a:lstStyle>
          <a:p>
            <a:r>
              <a:rPr lang="en-US" smtClean="0"/>
              <a:t>Click to edit Master title style</a:t>
            </a:r>
            <a:endParaRPr lang="en-GB"/>
          </a:p>
        </p:txBody>
      </p:sp>
      <p:sp>
        <p:nvSpPr>
          <p:cNvPr id="3" name="Content Placeholder 2"/>
          <p:cNvSpPr>
            <a:spLocks noGrp="1"/>
          </p:cNvSpPr>
          <p:nvPr>
            <p:ph idx="1"/>
          </p:nvPr>
        </p:nvSpPr>
        <p:spPr>
          <a:xfrm>
            <a:off x="11838630" y="851513"/>
            <a:ext cx="16927347" cy="18253041"/>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0" y="4475387"/>
            <a:ext cx="9961903" cy="14629167"/>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393277-A773-40F3-9216-2E00AFE9AEEC}" type="datetimeFigureOut">
              <a:rPr lang="en-GB" smtClean="0"/>
              <a:t>15/07/2016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845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6" y="14970760"/>
            <a:ext cx="18167985" cy="1767383"/>
          </a:xfrm>
        </p:spPr>
        <p:txBody>
          <a:bodyPr anchor="b"/>
          <a:lstStyle>
            <a:lvl1pPr algn="l">
              <a:defRPr sz="6500" b="1"/>
            </a:lvl1pPr>
          </a:lstStyle>
          <a:p>
            <a:r>
              <a:rPr lang="en-US" smtClean="0"/>
              <a:t>Click to edit Master title style</a:t>
            </a:r>
            <a:endParaRPr lang="en-GB"/>
          </a:p>
        </p:txBody>
      </p:sp>
      <p:sp>
        <p:nvSpPr>
          <p:cNvPr id="3" name="Picture Placeholder 2"/>
          <p:cNvSpPr>
            <a:spLocks noGrp="1"/>
          </p:cNvSpPr>
          <p:nvPr>
            <p:ph type="pic" idx="1"/>
          </p:nvPr>
        </p:nvSpPr>
        <p:spPr>
          <a:xfrm>
            <a:off x="5935086" y="1910951"/>
            <a:ext cx="18167985" cy="12832080"/>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GB"/>
          </a:p>
        </p:txBody>
      </p:sp>
      <p:sp>
        <p:nvSpPr>
          <p:cNvPr id="4" name="Text Placeholder 3"/>
          <p:cNvSpPr>
            <a:spLocks noGrp="1"/>
          </p:cNvSpPr>
          <p:nvPr>
            <p:ph type="body" sz="half" idx="2"/>
          </p:nvPr>
        </p:nvSpPr>
        <p:spPr>
          <a:xfrm>
            <a:off x="5935086" y="16738143"/>
            <a:ext cx="18167985" cy="2509977"/>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393277-A773-40F3-9216-2E00AFE9AEEC}" type="datetimeFigureOut">
              <a:rPr lang="en-GB" smtClean="0"/>
              <a:t>15/07/2016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5200C6-4CC5-456D-B424-8D16F6A466AF}" type="slidenum">
              <a:rPr lang="en-GB" smtClean="0"/>
              <a:t>‹#›</a:t>
            </a:fld>
            <a:endParaRPr lang="en-GB"/>
          </a:p>
        </p:txBody>
      </p:sp>
    </p:spTree>
    <p:extLst>
      <p:ext uri="{BB962C8B-B14F-4D97-AF65-F5344CB8AC3E}">
        <p14:creationId xmlns:p14="http://schemas.microsoft.com/office/powerpoint/2010/main" val="208136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856464"/>
            <a:ext cx="27251978" cy="3564467"/>
          </a:xfrm>
          <a:prstGeom prst="rect">
            <a:avLst/>
          </a:prstGeom>
        </p:spPr>
        <p:txBody>
          <a:bodyPr vert="horz" lIns="295232" tIns="147616" rIns="295232" bIns="147616"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3999" y="4990255"/>
            <a:ext cx="27251978" cy="14114300"/>
          </a:xfrm>
          <a:prstGeom prst="rect">
            <a:avLst/>
          </a:prstGeom>
        </p:spPr>
        <p:txBody>
          <a:bodyPr vert="horz" lIns="295232" tIns="147616" rIns="295232" bIns="1476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9" y="19822397"/>
            <a:ext cx="7065327" cy="1138649"/>
          </a:xfrm>
          <a:prstGeom prst="rect">
            <a:avLst/>
          </a:prstGeom>
        </p:spPr>
        <p:txBody>
          <a:bodyPr vert="horz" lIns="295232" tIns="147616" rIns="295232" bIns="147616" rtlCol="0" anchor="ctr"/>
          <a:lstStyle>
            <a:lvl1pPr algn="l">
              <a:defRPr sz="3900">
                <a:solidFill>
                  <a:schemeClr val="tx1">
                    <a:tint val="75000"/>
                  </a:schemeClr>
                </a:solidFill>
              </a:defRPr>
            </a:lvl1pPr>
          </a:lstStyle>
          <a:p>
            <a:fld id="{9D393277-A773-40F3-9216-2E00AFE9AEEC}" type="datetimeFigureOut">
              <a:rPr lang="en-GB" smtClean="0"/>
              <a:t>15/07/2016</a:t>
            </a:fld>
            <a:endParaRPr lang="en-GB"/>
          </a:p>
        </p:txBody>
      </p:sp>
      <p:sp>
        <p:nvSpPr>
          <p:cNvPr id="5" name="Footer Placeholder 4"/>
          <p:cNvSpPr>
            <a:spLocks noGrp="1"/>
          </p:cNvSpPr>
          <p:nvPr>
            <p:ph type="ftr" sz="quarter" idx="3"/>
          </p:nvPr>
        </p:nvSpPr>
        <p:spPr>
          <a:xfrm>
            <a:off x="10345659" y="19822397"/>
            <a:ext cx="9588659" cy="1138649"/>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50" y="19822397"/>
            <a:ext cx="7065327" cy="1138649"/>
          </a:xfrm>
          <a:prstGeom prst="rect">
            <a:avLst/>
          </a:prstGeom>
        </p:spPr>
        <p:txBody>
          <a:bodyPr vert="horz" lIns="295232" tIns="147616" rIns="295232" bIns="147616" rtlCol="0" anchor="ctr"/>
          <a:lstStyle>
            <a:lvl1pPr algn="r">
              <a:defRPr sz="3900">
                <a:solidFill>
                  <a:schemeClr val="tx1">
                    <a:tint val="75000"/>
                  </a:schemeClr>
                </a:solidFill>
              </a:defRPr>
            </a:lvl1pPr>
          </a:lstStyle>
          <a:p>
            <a:fld id="{245200C6-4CC5-456D-B424-8D16F6A466AF}" type="slidenum">
              <a:rPr lang="en-GB" smtClean="0"/>
              <a:t>‹#›</a:t>
            </a:fld>
            <a:endParaRPr lang="en-GB"/>
          </a:p>
        </p:txBody>
      </p:sp>
    </p:spTree>
    <p:extLst>
      <p:ext uri="{BB962C8B-B14F-4D97-AF65-F5344CB8AC3E}">
        <p14:creationId xmlns:p14="http://schemas.microsoft.com/office/powerpoint/2010/main" val="364531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96647081"/>
              </p:ext>
            </p:extLst>
          </p:nvPr>
        </p:nvGraphicFramePr>
        <p:xfrm>
          <a:off x="594448" y="363721"/>
          <a:ext cx="28614179" cy="2169463"/>
        </p:xfrm>
        <a:graphic>
          <a:graphicData uri="http://schemas.openxmlformats.org/drawingml/2006/table">
            <a:tbl>
              <a:tblPr>
                <a:effectLst>
                  <a:outerShdw blurRad="50800" dist="38100" dir="13500000" algn="br" rotWithShape="0">
                    <a:prstClr val="black">
                      <a:alpha val="40000"/>
                    </a:prstClr>
                  </a:outerShdw>
                </a:effectLst>
              </a:tblPr>
              <a:tblGrid>
                <a:gridCol w="28614179"/>
              </a:tblGrid>
              <a:tr h="2169463">
                <a:tc>
                  <a:txBody>
                    <a:bodyPr/>
                    <a:lstStyle/>
                    <a:p>
                      <a:pPr>
                        <a:spcAft>
                          <a:spcPts val="0"/>
                        </a:spcAft>
                      </a:pPr>
                      <a:r>
                        <a:rPr lang="en-GB" sz="9000" b="1" kern="150" dirty="0">
                          <a:solidFill>
                            <a:schemeClr val="bg1">
                              <a:lumMod val="95000"/>
                            </a:schemeClr>
                          </a:solidFill>
                          <a:effectLst>
                            <a:outerShdw dist="17958" dir="2700000">
                              <a:srgbClr val="000000"/>
                            </a:outerShdw>
                          </a:effectLst>
                          <a:latin typeface="Georgia"/>
                          <a:ea typeface="SimSun"/>
                          <a:cs typeface="Mangal"/>
                        </a:rPr>
                        <a:t>Discovering PTSD</a:t>
                      </a:r>
                      <a:endParaRPr lang="en-GB" sz="1600" kern="150" dirty="0">
                        <a:solidFill>
                          <a:schemeClr val="bg1">
                            <a:lumMod val="95000"/>
                          </a:schemeClr>
                        </a:solidFill>
                        <a:effectLst/>
                        <a:latin typeface="Times New Roman"/>
                        <a:ea typeface="SimSun"/>
                        <a:cs typeface="Mangal"/>
                      </a:endParaRPr>
                    </a:p>
                    <a:p>
                      <a:pPr>
                        <a:spcAft>
                          <a:spcPts val="0"/>
                        </a:spcAft>
                      </a:pPr>
                      <a:r>
                        <a:rPr lang="en-GB" sz="4400" b="1" kern="150" dirty="0">
                          <a:solidFill>
                            <a:schemeClr val="bg1">
                              <a:lumMod val="50000"/>
                            </a:schemeClr>
                          </a:solidFill>
                          <a:effectLst>
                            <a:outerShdw dist="17958" dir="2700000">
                              <a:srgbClr val="000000"/>
                            </a:outerShdw>
                          </a:effectLst>
                          <a:latin typeface="Georgia"/>
                          <a:ea typeface="SimSun"/>
                          <a:cs typeface="Mangal"/>
                        </a:rPr>
                        <a:t>Laura Taylor</a:t>
                      </a:r>
                      <a:endParaRPr lang="en-GB" sz="1600" kern="150" dirty="0">
                        <a:solidFill>
                          <a:schemeClr val="bg1">
                            <a:lumMod val="50000"/>
                          </a:schemeClr>
                        </a:solidFill>
                        <a:effectLst/>
                        <a:latin typeface="Times New Roman"/>
                        <a:ea typeface="SimSun"/>
                        <a:cs typeface="Mangal"/>
                      </a:endParaRPr>
                    </a:p>
                  </a:txBody>
                  <a:tcPr marL="47311" marR="47311" marT="44554" marB="445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l="100000" t="100000"/>
                      </a:path>
                      <a:tileRect r="-100000" b="-100000"/>
                    </a:gradFill>
                  </a:tcPr>
                </a:tc>
              </a:tr>
            </a:tbl>
          </a:graphicData>
        </a:graphic>
      </p:graphicFrame>
      <p:sp>
        <p:nvSpPr>
          <p:cNvPr id="12" name="TextBox 11"/>
          <p:cNvSpPr txBox="1"/>
          <p:nvPr/>
        </p:nvSpPr>
        <p:spPr>
          <a:xfrm>
            <a:off x="450355" y="4058882"/>
            <a:ext cx="9361040" cy="7632859"/>
          </a:xfrm>
          <a:prstGeom prst="rect">
            <a:avLst/>
          </a:prstGeom>
          <a:noFill/>
        </p:spPr>
        <p:txBody>
          <a:bodyPr wrap="square" rtlCol="0">
            <a:spAutoFit/>
          </a:bodyPr>
          <a:lstStyle/>
          <a:p>
            <a:pPr>
              <a:spcAft>
                <a:spcPts val="0"/>
              </a:spcAft>
            </a:pPr>
            <a:r>
              <a:rPr lang="en-GB" sz="3000" kern="150" dirty="0" smtClean="0">
                <a:effectLst/>
                <a:latin typeface="Georgia" pitchFamily="18" charset="0"/>
                <a:ea typeface="SimSun"/>
                <a:cs typeface="Mangal"/>
              </a:rPr>
              <a:t>PTSD  is a metal health disorder were essentially a memory filing error that is caused by a traumatic event i.e. sexual assault, warfare, RTA. Symptoms include:</a:t>
            </a:r>
          </a:p>
          <a:p>
            <a:pPr marL="342900" lvl="0" indent="-342900">
              <a:spcAft>
                <a:spcPts val="0"/>
              </a:spcAft>
              <a:buFont typeface="Arial"/>
              <a:buChar char="•"/>
            </a:pPr>
            <a:r>
              <a:rPr lang="en-GB" sz="3000" kern="150" dirty="0" smtClean="0">
                <a:effectLst/>
                <a:latin typeface="Georgia" pitchFamily="18" charset="0"/>
                <a:ea typeface="OpenSymbol"/>
                <a:cs typeface="OpenSymbol"/>
              </a:rPr>
              <a:t>Depression</a:t>
            </a:r>
          </a:p>
          <a:p>
            <a:pPr marL="342900" lvl="0" indent="-342900">
              <a:spcAft>
                <a:spcPts val="0"/>
              </a:spcAft>
              <a:buFont typeface="Arial"/>
              <a:buChar char="•"/>
            </a:pPr>
            <a:r>
              <a:rPr lang="en-GB" sz="3000" kern="150" dirty="0" smtClean="0">
                <a:effectLst/>
                <a:latin typeface="Georgia" pitchFamily="18" charset="0"/>
                <a:ea typeface="OpenSymbol"/>
                <a:cs typeface="OpenSymbol"/>
              </a:rPr>
              <a:t>Panic attacks</a:t>
            </a:r>
          </a:p>
          <a:p>
            <a:pPr marL="342900" lvl="0" indent="-342900">
              <a:spcAft>
                <a:spcPts val="0"/>
              </a:spcAft>
              <a:buFont typeface="Arial"/>
              <a:buChar char="•"/>
            </a:pPr>
            <a:r>
              <a:rPr lang="en-GB" sz="3000" kern="150" dirty="0" smtClean="0">
                <a:effectLst/>
                <a:latin typeface="Georgia" pitchFamily="18" charset="0"/>
                <a:ea typeface="OpenSymbol"/>
                <a:cs typeface="OpenSymbol"/>
              </a:rPr>
              <a:t>Substance misuse, most commonly alcohol misuse</a:t>
            </a:r>
          </a:p>
          <a:p>
            <a:pPr marL="342900" lvl="0" indent="-342900">
              <a:spcAft>
                <a:spcPts val="0"/>
              </a:spcAft>
              <a:buFont typeface="Arial"/>
              <a:buChar char="•"/>
            </a:pPr>
            <a:r>
              <a:rPr lang="en-GB" sz="3000" kern="150" dirty="0" smtClean="0">
                <a:effectLst/>
                <a:latin typeface="Georgia" pitchFamily="18" charset="0"/>
                <a:ea typeface="OpenSymbol"/>
                <a:cs typeface="OpenSymbol"/>
              </a:rPr>
              <a:t>Irritability towards friends, family and strangers</a:t>
            </a:r>
          </a:p>
          <a:p>
            <a:pPr marL="342900" lvl="0" indent="-342900">
              <a:spcAft>
                <a:spcPts val="0"/>
              </a:spcAft>
              <a:buFont typeface="Arial"/>
              <a:buChar char="•"/>
            </a:pPr>
            <a:r>
              <a:rPr lang="en-GB" sz="3000" kern="150" dirty="0" smtClean="0">
                <a:effectLst/>
                <a:latin typeface="Georgia" pitchFamily="18" charset="0"/>
                <a:ea typeface="OpenSymbol"/>
                <a:cs typeface="OpenSymbol"/>
              </a:rPr>
              <a:t>Difficulty sleeping</a:t>
            </a:r>
          </a:p>
          <a:p>
            <a:pPr marL="342900" lvl="0" indent="-342900">
              <a:spcAft>
                <a:spcPts val="0"/>
              </a:spcAft>
              <a:buFont typeface="Arial"/>
              <a:buChar char="•"/>
            </a:pPr>
            <a:r>
              <a:rPr lang="en-GB" sz="3000" kern="150" dirty="0" smtClean="0">
                <a:effectLst/>
                <a:latin typeface="Georgia" pitchFamily="18" charset="0"/>
                <a:ea typeface="OpenSymbol"/>
                <a:cs typeface="OpenSymbol"/>
              </a:rPr>
              <a:t>Reliving memories of traumatic events, leading to sweating, headaches and nausea</a:t>
            </a:r>
          </a:p>
          <a:p>
            <a:pPr marL="342900" lvl="0" indent="-342900">
              <a:spcAft>
                <a:spcPts val="0"/>
              </a:spcAft>
              <a:buFont typeface="Arial"/>
              <a:buChar char="•"/>
            </a:pPr>
            <a:r>
              <a:rPr lang="en-GB" sz="3000" kern="150" dirty="0" smtClean="0">
                <a:effectLst/>
                <a:latin typeface="Georgia" pitchFamily="18" charset="0"/>
                <a:ea typeface="OpenSymbol"/>
                <a:cs typeface="OpenSymbol"/>
              </a:rPr>
              <a:t>Feeling detached from loved ones</a:t>
            </a:r>
          </a:p>
          <a:p>
            <a:pPr marL="342900" lvl="0" indent="-342900">
              <a:spcAft>
                <a:spcPts val="0"/>
              </a:spcAft>
              <a:buFont typeface="Arial"/>
              <a:buChar char="•"/>
            </a:pPr>
            <a:r>
              <a:rPr lang="en-GB" sz="3000" kern="150" dirty="0" smtClean="0">
                <a:effectLst/>
                <a:latin typeface="Georgia" pitchFamily="18" charset="0"/>
                <a:ea typeface="OpenSymbol"/>
                <a:cs typeface="OpenSymbol"/>
              </a:rPr>
              <a:t>Feelings of paranoia</a:t>
            </a:r>
          </a:p>
          <a:p>
            <a:pPr marL="342900" lvl="0" indent="-342900">
              <a:spcAft>
                <a:spcPts val="600"/>
              </a:spcAft>
              <a:buFont typeface="Arial"/>
              <a:buChar char="•"/>
            </a:pPr>
            <a:r>
              <a:rPr lang="en-GB" sz="3000" kern="150" dirty="0" smtClean="0">
                <a:effectLst/>
                <a:latin typeface="Georgia" pitchFamily="18" charset="0"/>
                <a:ea typeface="OpenSymbol"/>
                <a:cs typeface="OpenSymbol"/>
              </a:rPr>
              <a:t>Social anxiety and becoming isolated</a:t>
            </a:r>
          </a:p>
          <a:p>
            <a:pPr>
              <a:spcAft>
                <a:spcPts val="600"/>
              </a:spcAft>
            </a:pPr>
            <a:r>
              <a:rPr lang="en-GB" sz="3000" kern="150" dirty="0" smtClean="0">
                <a:effectLst/>
                <a:latin typeface="Georgia" pitchFamily="18" charset="0"/>
                <a:ea typeface="SimSun"/>
                <a:cs typeface="Mangal"/>
              </a:rPr>
              <a:t>Symptoms last for more than 4 weeks.</a:t>
            </a:r>
          </a:p>
          <a:p>
            <a:pPr>
              <a:spcAft>
                <a:spcPts val="600"/>
              </a:spcAft>
            </a:pPr>
            <a:r>
              <a:rPr lang="en-GB" sz="3000" kern="150" dirty="0" smtClean="0">
                <a:effectLst/>
                <a:latin typeface="Georgia" pitchFamily="18" charset="0"/>
                <a:ea typeface="SimSun"/>
                <a:cs typeface="Mangal"/>
              </a:rPr>
              <a:t>PTSD can also occur in children as well as adults. </a:t>
            </a:r>
            <a:endParaRPr lang="en-GB" sz="3000" kern="150" dirty="0">
              <a:effectLst/>
              <a:latin typeface="Georgia" pitchFamily="18" charset="0"/>
              <a:ea typeface="SimSun"/>
              <a:cs typeface="Mangal"/>
            </a:endParaRPr>
          </a:p>
        </p:txBody>
      </p:sp>
      <p:sp>
        <p:nvSpPr>
          <p:cNvPr id="13" name="TextBox 12"/>
          <p:cNvSpPr txBox="1"/>
          <p:nvPr/>
        </p:nvSpPr>
        <p:spPr>
          <a:xfrm>
            <a:off x="450355" y="11993388"/>
            <a:ext cx="9001000" cy="63094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GB" sz="3500" dirty="0" smtClean="0">
                <a:latin typeface="Georgia" pitchFamily="18" charset="0"/>
              </a:rPr>
              <a:t>History</a:t>
            </a:r>
          </a:p>
        </p:txBody>
      </p:sp>
      <p:sp>
        <p:nvSpPr>
          <p:cNvPr id="14" name="TextBox 13"/>
          <p:cNvSpPr txBox="1"/>
          <p:nvPr/>
        </p:nvSpPr>
        <p:spPr>
          <a:xfrm>
            <a:off x="450355" y="12853640"/>
            <a:ext cx="9361040" cy="5324535"/>
          </a:xfrm>
          <a:prstGeom prst="rect">
            <a:avLst/>
          </a:prstGeom>
          <a:noFill/>
        </p:spPr>
        <p:txBody>
          <a:bodyPr wrap="square" rtlCol="0">
            <a:spAutoFit/>
          </a:bodyPr>
          <a:lstStyle/>
          <a:p>
            <a:pPr>
              <a:spcAft>
                <a:spcPts val="600"/>
              </a:spcAft>
            </a:pPr>
            <a:r>
              <a:rPr lang="en-GB" sz="3000" kern="150" dirty="0" smtClean="0">
                <a:effectLst/>
                <a:latin typeface="Georgia"/>
                <a:ea typeface="SimSun"/>
                <a:cs typeface="Mangal"/>
              </a:rPr>
              <a:t>PTSD sometimes is considered to be a fairly new diagnostic however it dates back to the history of the war previously known as shell shock, traumatic war neurosis, combat fatigue, battle stress and gross stress reaction.</a:t>
            </a:r>
            <a:endParaRPr lang="en-GB" sz="3000" kern="150" dirty="0" smtClean="0">
              <a:effectLst/>
              <a:latin typeface="Times New Roman"/>
              <a:ea typeface="SimSun"/>
              <a:cs typeface="Mangal"/>
            </a:endParaRPr>
          </a:p>
          <a:p>
            <a:pPr>
              <a:spcAft>
                <a:spcPts val="600"/>
              </a:spcAft>
            </a:pPr>
            <a:r>
              <a:rPr lang="en-GB" sz="3000" kern="150" dirty="0" smtClean="0">
                <a:effectLst/>
                <a:latin typeface="Georgia"/>
                <a:ea typeface="SimSun"/>
                <a:cs typeface="Mangal"/>
              </a:rPr>
              <a:t> </a:t>
            </a:r>
            <a:endParaRPr lang="en-GB" sz="3000" kern="150" dirty="0" smtClean="0">
              <a:effectLst/>
              <a:latin typeface="Times New Roman"/>
              <a:ea typeface="SimSun"/>
              <a:cs typeface="Mangal"/>
            </a:endParaRPr>
          </a:p>
          <a:p>
            <a:pPr>
              <a:spcAft>
                <a:spcPts val="600"/>
              </a:spcAft>
            </a:pPr>
            <a:r>
              <a:rPr lang="en-GB" sz="3000" kern="150" dirty="0" smtClean="0">
                <a:effectLst/>
                <a:latin typeface="Georgia"/>
                <a:ea typeface="SimSun"/>
                <a:cs typeface="Mangal"/>
              </a:rPr>
              <a:t>PTSD was first recorded in the official Diagnostic and Statistical Manuel of Mental Disorders (DMS)I which was published in 1952 by the American Psychiatric Association however PTSD as is known know was not officially recognised until 1980.</a:t>
            </a:r>
            <a:endParaRPr lang="en-GB" sz="3000" kern="150" dirty="0">
              <a:effectLst/>
              <a:latin typeface="Times New Roman"/>
              <a:ea typeface="SimSun"/>
              <a:cs typeface="Mangal"/>
            </a:endParaRPr>
          </a:p>
        </p:txBody>
      </p:sp>
      <p:pic>
        <p:nvPicPr>
          <p:cNvPr id="16" name="graphics3"/>
          <p:cNvPicPr/>
          <p:nvPr/>
        </p:nvPicPr>
        <p:blipFill>
          <a:blip r:embed="rId2">
            <a:lum/>
            <a:alphaModFix amt="33000"/>
            <a:grayscl/>
          </a:blip>
          <a:srcRect/>
          <a:stretch>
            <a:fillRect/>
          </a:stretch>
        </p:blipFill>
        <p:spPr>
          <a:xfrm>
            <a:off x="0" y="15831378"/>
            <a:ext cx="30275530" cy="5549900"/>
          </a:xfrm>
          <a:prstGeom prst="rect">
            <a:avLst/>
          </a:prstGeom>
        </p:spPr>
      </p:pic>
      <p:sp>
        <p:nvSpPr>
          <p:cNvPr id="18" name="TextBox 17"/>
          <p:cNvSpPr txBox="1"/>
          <p:nvPr/>
        </p:nvSpPr>
        <p:spPr>
          <a:xfrm>
            <a:off x="10387459" y="4058882"/>
            <a:ext cx="8640960" cy="5170646"/>
          </a:xfrm>
          <a:prstGeom prst="rect">
            <a:avLst/>
          </a:prstGeom>
          <a:noFill/>
        </p:spPr>
        <p:txBody>
          <a:bodyPr wrap="square" rtlCol="0">
            <a:spAutoFit/>
          </a:bodyPr>
          <a:lstStyle/>
          <a:p>
            <a:pPr>
              <a:spcAft>
                <a:spcPts val="600"/>
              </a:spcAft>
            </a:pPr>
            <a:r>
              <a:rPr lang="en-GB" sz="3000" kern="150" dirty="0" smtClean="0">
                <a:effectLst/>
                <a:latin typeface="Georgia"/>
                <a:ea typeface="SimSun"/>
                <a:cs typeface="Mangal"/>
              </a:rPr>
              <a:t>EMDR – Eye movement desensitizing and reprocessing is a treatment developed by Francine Shapiro. When walking through the woods she realised that certain eye movements reduced the intensity of disturbing thoughts conducting a scientific study in 1988 with trauma victims </a:t>
            </a:r>
            <a:r>
              <a:rPr lang="en-GB" sz="3000" kern="150" dirty="0" err="1" smtClean="0">
                <a:effectLst/>
                <a:latin typeface="Georgia"/>
                <a:ea typeface="SimSun"/>
                <a:cs typeface="Mangal"/>
              </a:rPr>
              <a:t>Shaprio</a:t>
            </a:r>
            <a:r>
              <a:rPr lang="en-GB" sz="3000" kern="150" dirty="0" smtClean="0">
                <a:effectLst/>
                <a:latin typeface="Georgia"/>
                <a:ea typeface="SimSun"/>
                <a:cs typeface="Mangal"/>
              </a:rPr>
              <a:t> discovered that with doing 'side to side' eye movements it helped ease symptoms and reduce flash backs realising EMDR mimics REM therefore helping the hippocampus process the traumatic event. (</a:t>
            </a:r>
            <a:r>
              <a:rPr lang="en-GB" sz="3000" kern="150" dirty="0" err="1" smtClean="0">
                <a:effectLst/>
                <a:latin typeface="Georgia"/>
                <a:ea typeface="SimSun"/>
                <a:cs typeface="Mangal"/>
              </a:rPr>
              <a:t>Shaprio</a:t>
            </a:r>
            <a:r>
              <a:rPr lang="en-GB" sz="3000" kern="150" dirty="0" smtClean="0">
                <a:effectLst/>
                <a:latin typeface="Georgia"/>
                <a:ea typeface="SimSun"/>
                <a:cs typeface="Mangal"/>
              </a:rPr>
              <a:t>, 1989)</a:t>
            </a:r>
            <a:endParaRPr lang="en-GB" sz="3000" kern="150" dirty="0">
              <a:effectLst/>
              <a:latin typeface="Times New Roman"/>
              <a:ea typeface="SimSun"/>
              <a:cs typeface="Mangal"/>
            </a:endParaRPr>
          </a:p>
        </p:txBody>
      </p:sp>
      <p:sp>
        <p:nvSpPr>
          <p:cNvPr id="19" name="TextBox 18"/>
          <p:cNvSpPr txBox="1"/>
          <p:nvPr/>
        </p:nvSpPr>
        <p:spPr>
          <a:xfrm>
            <a:off x="10381022" y="9759123"/>
            <a:ext cx="8208912" cy="63094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GB" sz="3500" dirty="0" smtClean="0">
                <a:latin typeface="Georgia" pitchFamily="18" charset="0"/>
              </a:rPr>
              <a:t>Treatment-CBT</a:t>
            </a:r>
            <a:endParaRPr lang="en-GB" sz="3500" dirty="0">
              <a:latin typeface="Georgia" pitchFamily="18" charset="0"/>
            </a:endParaRPr>
          </a:p>
        </p:txBody>
      </p:sp>
      <p:sp>
        <p:nvSpPr>
          <p:cNvPr id="20" name="TextBox 19"/>
          <p:cNvSpPr txBox="1"/>
          <p:nvPr/>
        </p:nvSpPr>
        <p:spPr>
          <a:xfrm>
            <a:off x="10387458" y="11341472"/>
            <a:ext cx="8202475" cy="6093976"/>
          </a:xfrm>
          <a:prstGeom prst="rect">
            <a:avLst/>
          </a:prstGeom>
          <a:noFill/>
        </p:spPr>
        <p:txBody>
          <a:bodyPr wrap="square" rtlCol="0">
            <a:spAutoFit/>
          </a:bodyPr>
          <a:lstStyle/>
          <a:p>
            <a:r>
              <a:rPr lang="en-GB" sz="3000" dirty="0">
                <a:latin typeface="Georgia" pitchFamily="18" charset="0"/>
              </a:rPr>
              <a:t>Cogitative Behavioural Therapy has pros and cons as researched  a therapist can only help so much and the patient needs to able to but all in the sessions which is not always possible depending on the patients severity of mental health. There are a few different way in which CBT can take </a:t>
            </a:r>
            <a:r>
              <a:rPr lang="en-GB" sz="3000" dirty="0" smtClean="0">
                <a:latin typeface="Georgia" pitchFamily="18" charset="0"/>
              </a:rPr>
              <a:t>place </a:t>
            </a:r>
            <a:endParaRPr lang="en-GB" sz="3000" dirty="0">
              <a:latin typeface="Georgia" pitchFamily="18" charset="0"/>
            </a:endParaRPr>
          </a:p>
          <a:p>
            <a:r>
              <a:rPr lang="en-GB" sz="3000" dirty="0">
                <a:latin typeface="Georgia" pitchFamily="18" charset="0"/>
              </a:rPr>
              <a:t> </a:t>
            </a:r>
          </a:p>
          <a:p>
            <a:pPr marL="457200" lvl="0" indent="-457200">
              <a:buFont typeface="Arial" pitchFamily="34" charset="0"/>
              <a:buChar char="•"/>
            </a:pPr>
            <a:r>
              <a:rPr lang="en-GB" sz="3000" dirty="0">
                <a:latin typeface="Georgia" pitchFamily="18" charset="0"/>
              </a:rPr>
              <a:t>one to one sessions</a:t>
            </a:r>
          </a:p>
          <a:p>
            <a:pPr marL="457200" lvl="0" indent="-457200">
              <a:buFont typeface="Arial" pitchFamily="34" charset="0"/>
              <a:buChar char="•"/>
            </a:pPr>
            <a:r>
              <a:rPr lang="en-GB" sz="3000" dirty="0">
                <a:latin typeface="Georgia" pitchFamily="18" charset="0"/>
              </a:rPr>
              <a:t>group session</a:t>
            </a:r>
          </a:p>
          <a:p>
            <a:pPr marL="457200" lvl="0" indent="-457200">
              <a:buFont typeface="Arial" pitchFamily="34" charset="0"/>
              <a:buChar char="•"/>
            </a:pPr>
            <a:r>
              <a:rPr lang="en-GB" sz="3000" dirty="0">
                <a:latin typeface="Georgia" pitchFamily="18" charset="0"/>
              </a:rPr>
              <a:t>self help</a:t>
            </a:r>
          </a:p>
          <a:p>
            <a:pPr marL="457200" lvl="0" indent="-457200">
              <a:buFont typeface="Arial" pitchFamily="34" charset="0"/>
              <a:buChar char="•"/>
            </a:pPr>
            <a:r>
              <a:rPr lang="en-GB" sz="3000" dirty="0">
                <a:latin typeface="Georgia" pitchFamily="18" charset="0"/>
              </a:rPr>
              <a:t>computer program known as </a:t>
            </a:r>
            <a:r>
              <a:rPr lang="en-GB" sz="3000" dirty="0" smtClean="0">
                <a:latin typeface="Georgia" pitchFamily="18" charset="0"/>
              </a:rPr>
              <a:t>CCBT</a:t>
            </a:r>
          </a:p>
          <a:p>
            <a:pPr lvl="0"/>
            <a:r>
              <a:rPr lang="en-GB" sz="3000" dirty="0" smtClean="0">
                <a:latin typeface="Georgia" pitchFamily="18" charset="0"/>
              </a:rPr>
              <a:t>(nhschoices.co.uk)</a:t>
            </a:r>
            <a:endParaRPr lang="en-GB" sz="3000" dirty="0">
              <a:latin typeface="Georgia" pitchFamily="18" charset="0"/>
            </a:endParaRPr>
          </a:p>
        </p:txBody>
      </p:sp>
      <p:sp>
        <p:nvSpPr>
          <p:cNvPr id="21" name="TextBox 20"/>
          <p:cNvSpPr txBox="1"/>
          <p:nvPr/>
        </p:nvSpPr>
        <p:spPr>
          <a:xfrm>
            <a:off x="19316451" y="2966275"/>
            <a:ext cx="9649072" cy="63094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GB" sz="3500" dirty="0" smtClean="0">
                <a:latin typeface="Georgia" pitchFamily="18" charset="0"/>
              </a:rPr>
              <a:t>Parts of the brain affected</a:t>
            </a:r>
            <a:endParaRPr lang="en-GB" sz="3500" dirty="0">
              <a:latin typeface="Georgia" pitchFamily="18" charset="0"/>
            </a:endParaRPr>
          </a:p>
        </p:txBody>
      </p:sp>
      <p:pic>
        <p:nvPicPr>
          <p:cNvPr id="25" name="graphics1"/>
          <p:cNvPicPr/>
          <p:nvPr/>
        </p:nvPicPr>
        <p:blipFill>
          <a:blip r:embed="rId3">
            <a:lum/>
            <a:alphaModFix/>
          </a:blip>
          <a:srcRect/>
          <a:stretch>
            <a:fillRect/>
          </a:stretch>
        </p:blipFill>
        <p:spPr>
          <a:xfrm>
            <a:off x="20108539" y="6940200"/>
            <a:ext cx="7560840" cy="4232625"/>
          </a:xfrm>
          <a:prstGeom prst="rect">
            <a:avLst/>
          </a:prstGeom>
        </p:spPr>
      </p:pic>
      <p:sp>
        <p:nvSpPr>
          <p:cNvPr id="23" name="TextBox 22"/>
          <p:cNvSpPr txBox="1"/>
          <p:nvPr/>
        </p:nvSpPr>
        <p:spPr>
          <a:xfrm>
            <a:off x="19316451" y="4058882"/>
            <a:ext cx="9649072" cy="2862322"/>
          </a:xfrm>
          <a:prstGeom prst="rect">
            <a:avLst/>
          </a:prstGeom>
          <a:noFill/>
        </p:spPr>
        <p:txBody>
          <a:bodyPr wrap="square" rtlCol="0">
            <a:spAutoFit/>
          </a:bodyPr>
          <a:lstStyle/>
          <a:p>
            <a:r>
              <a:rPr lang="en-GB" sz="3000" dirty="0">
                <a:latin typeface="Georgia" pitchFamily="18" charset="0"/>
              </a:rPr>
              <a:t>The part of the brain involved in memory and emotion is the Hippocampus there is one either side of the brain. A study showed that patients with PTSD </a:t>
            </a:r>
            <a:r>
              <a:rPr lang="en-GB" sz="3000" dirty="0" smtClean="0">
                <a:latin typeface="Georgia" pitchFamily="18" charset="0"/>
              </a:rPr>
              <a:t>showed their </a:t>
            </a:r>
            <a:r>
              <a:rPr lang="en-GB" sz="3000" dirty="0">
                <a:latin typeface="Georgia" pitchFamily="18" charset="0"/>
              </a:rPr>
              <a:t>Hippocampus was smaller compared to those </a:t>
            </a:r>
            <a:r>
              <a:rPr lang="en-GB" sz="3000" dirty="0" smtClean="0">
                <a:latin typeface="Georgia" pitchFamily="18" charset="0"/>
              </a:rPr>
              <a:t>without PTSD. The </a:t>
            </a:r>
            <a:r>
              <a:rPr lang="en-GB" sz="3000" dirty="0">
                <a:latin typeface="Georgia" pitchFamily="18" charset="0"/>
              </a:rPr>
              <a:t>Hippocampus is unable to process </a:t>
            </a:r>
            <a:r>
              <a:rPr lang="en-GB" sz="3000" dirty="0" smtClean="0">
                <a:latin typeface="Georgia" pitchFamily="18" charset="0"/>
              </a:rPr>
              <a:t>trauma </a:t>
            </a:r>
            <a:r>
              <a:rPr lang="en-GB" sz="3000" dirty="0">
                <a:latin typeface="Georgia" pitchFamily="18" charset="0"/>
              </a:rPr>
              <a:t>with REM naturally this is were treatments are needed.</a:t>
            </a:r>
          </a:p>
        </p:txBody>
      </p:sp>
      <p:sp>
        <p:nvSpPr>
          <p:cNvPr id="24" name="TextBox 23"/>
          <p:cNvSpPr txBox="1"/>
          <p:nvPr/>
        </p:nvSpPr>
        <p:spPr>
          <a:xfrm>
            <a:off x="19316451" y="11191822"/>
            <a:ext cx="9649072" cy="63094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GB" sz="3500" dirty="0" err="1" smtClean="0">
                <a:latin typeface="Georgia" pitchFamily="18" charset="0"/>
              </a:rPr>
              <a:t>Conculsion</a:t>
            </a:r>
            <a:endParaRPr lang="en-GB" sz="3500" dirty="0">
              <a:latin typeface="Georgia" pitchFamily="18" charset="0"/>
            </a:endParaRPr>
          </a:p>
        </p:txBody>
      </p:sp>
      <p:sp>
        <p:nvSpPr>
          <p:cNvPr id="26" name="TextBox 25"/>
          <p:cNvSpPr txBox="1"/>
          <p:nvPr/>
        </p:nvSpPr>
        <p:spPr>
          <a:xfrm>
            <a:off x="19316451" y="12137671"/>
            <a:ext cx="10009112" cy="5632311"/>
          </a:xfrm>
          <a:prstGeom prst="rect">
            <a:avLst/>
          </a:prstGeom>
          <a:noFill/>
        </p:spPr>
        <p:txBody>
          <a:bodyPr wrap="square" rtlCol="0">
            <a:spAutoFit/>
          </a:bodyPr>
          <a:lstStyle/>
          <a:p>
            <a:r>
              <a:rPr lang="en-GB" sz="3000" dirty="0" smtClean="0">
                <a:latin typeface="Georgia" pitchFamily="18" charset="0"/>
              </a:rPr>
              <a:t>60% of men and 50% of women experience a traumatic events in there lives women are more susceptible to developing PTSD, shows as 10% of women and 4% of men develop PTSD. children also can develop PTSD stats show that 8% are girls and 2.3% are boys. This information can be argued against as children may not be diagnosed until adulthood, also people may not seek advice with symptoms they experience and get undiagnosed </a:t>
            </a:r>
            <a:r>
              <a:rPr lang="en-GB" sz="3000" dirty="0" smtClean="0">
                <a:latin typeface="Georgia" pitchFamily="18" charset="0"/>
              </a:rPr>
              <a:t>7-8</a:t>
            </a:r>
            <a:r>
              <a:rPr lang="en-GB" sz="3000" dirty="0" smtClean="0">
                <a:latin typeface="Georgia" pitchFamily="18" charset="0"/>
              </a:rPr>
              <a:t>% of population will have PSTD at some point in life</a:t>
            </a:r>
            <a:r>
              <a:rPr lang="en-GB" sz="3000" dirty="0" smtClean="0">
                <a:latin typeface="Georgia" pitchFamily="18" charset="0"/>
              </a:rPr>
              <a:t>. 8 million adults a year will suffer PTSD, this however is just a small number compared to the amount of people will experience a trauma. (ptsd.va.gov</a:t>
            </a:r>
            <a:r>
              <a:rPr lang="en-GB" sz="3000" dirty="0" smtClean="0">
                <a:latin typeface="Georgia" pitchFamily="18" charset="0"/>
              </a:rPr>
              <a:t>, 2016)</a:t>
            </a:r>
            <a:endParaRPr lang="en-GB" sz="3200" dirty="0"/>
          </a:p>
        </p:txBody>
      </p:sp>
      <p:sp>
        <p:nvSpPr>
          <p:cNvPr id="30" name="TextBox 29"/>
          <p:cNvSpPr txBox="1"/>
          <p:nvPr/>
        </p:nvSpPr>
        <p:spPr>
          <a:xfrm>
            <a:off x="422142" y="19443733"/>
            <a:ext cx="29431245" cy="2015936"/>
          </a:xfrm>
          <a:prstGeom prst="rect">
            <a:avLst/>
          </a:prstGeom>
          <a:noFill/>
        </p:spPr>
        <p:txBody>
          <a:bodyPr wrap="square" rtlCol="0">
            <a:spAutoFit/>
          </a:bodyPr>
          <a:lstStyle/>
          <a:p>
            <a:pPr marL="457200" indent="-457200">
              <a:buFont typeface="Arial" panose="020B0604020202020204" pitchFamily="34" charset="0"/>
              <a:buChar char="•"/>
            </a:pPr>
            <a:r>
              <a:rPr lang="en-GB" sz="2500" dirty="0" err="1"/>
              <a:t>Andreasen</a:t>
            </a:r>
            <a:r>
              <a:rPr lang="en-GB" sz="2500" dirty="0"/>
              <a:t>, N.C. (2010) Post Traumatic Stress Disorder: A history and a critique. </a:t>
            </a:r>
            <a:r>
              <a:rPr lang="en-GB" sz="2500" i="1" dirty="0"/>
              <a:t>Animals of the New York academy of  Sciences</a:t>
            </a:r>
            <a:r>
              <a:rPr lang="en-GB" sz="2500" dirty="0"/>
              <a:t>. Vol. 1208, Pages 67-71.</a:t>
            </a:r>
          </a:p>
          <a:p>
            <a:pPr marL="457200" indent="-457200">
              <a:buFont typeface="Arial" panose="020B0604020202020204" pitchFamily="34" charset="0"/>
              <a:buChar char="•"/>
            </a:pPr>
            <a:r>
              <a:rPr lang="en-GB" sz="2500" dirty="0" err="1"/>
              <a:t>Shaprio</a:t>
            </a:r>
            <a:r>
              <a:rPr lang="en-GB" sz="2500" dirty="0"/>
              <a:t>, F– </a:t>
            </a:r>
            <a:r>
              <a:rPr lang="en-GB" sz="2500" dirty="0" err="1"/>
              <a:t>Efficiancy</a:t>
            </a:r>
            <a:r>
              <a:rPr lang="en-GB" sz="2500" dirty="0"/>
              <a:t> of </a:t>
            </a:r>
            <a:r>
              <a:rPr lang="en-GB" sz="2500" dirty="0" err="1"/>
              <a:t>thde</a:t>
            </a:r>
            <a:r>
              <a:rPr lang="en-GB" sz="2500" dirty="0"/>
              <a:t> eye movement desensitisation procedure in the treatment of traumatic memories </a:t>
            </a:r>
            <a:r>
              <a:rPr lang="en-GB" sz="2500" i="1" dirty="0" err="1"/>
              <a:t>journel</a:t>
            </a:r>
            <a:r>
              <a:rPr lang="en-GB" sz="2500" i="1" dirty="0"/>
              <a:t> of traumatic stress</a:t>
            </a:r>
            <a:r>
              <a:rPr lang="en-GB" sz="2500" dirty="0"/>
              <a:t> </a:t>
            </a:r>
            <a:r>
              <a:rPr lang="en-GB" sz="2500" dirty="0" err="1"/>
              <a:t>vol</a:t>
            </a:r>
            <a:r>
              <a:rPr lang="en-GB" sz="2500" dirty="0"/>
              <a:t> 2, issue 2 pages 199-223 </a:t>
            </a:r>
          </a:p>
          <a:p>
            <a:r>
              <a:rPr lang="en-GB" sz="2500" i="1" dirty="0" smtClean="0"/>
              <a:t>      progress </a:t>
            </a:r>
            <a:r>
              <a:rPr lang="en-GB" sz="2500" i="1" dirty="0"/>
              <a:t>in </a:t>
            </a:r>
            <a:r>
              <a:rPr lang="en-GB" sz="2500" i="1" dirty="0" err="1"/>
              <a:t>neuro-psychopharacology</a:t>
            </a:r>
            <a:r>
              <a:rPr lang="en-GB" sz="2500" i="1" dirty="0"/>
              <a:t> and biological psychiatry</a:t>
            </a:r>
            <a:r>
              <a:rPr lang="en-GB" sz="2500" dirty="0"/>
              <a:t> </a:t>
            </a:r>
            <a:r>
              <a:rPr lang="en-GB" sz="2500" dirty="0" err="1"/>
              <a:t>vol</a:t>
            </a:r>
            <a:r>
              <a:rPr lang="en-GB" sz="2500" dirty="0"/>
              <a:t> 34, issue 7 pages </a:t>
            </a:r>
            <a:r>
              <a:rPr lang="en-GB" sz="2500" dirty="0" smtClean="0"/>
              <a:t>1181-1188. </a:t>
            </a:r>
          </a:p>
          <a:p>
            <a:pPr marL="457200" indent="-457200">
              <a:buFont typeface="Arial" panose="020B0604020202020204" pitchFamily="34" charset="0"/>
              <a:buChar char="•"/>
            </a:pPr>
            <a:r>
              <a:rPr lang="en-GB" sz="2500" dirty="0" smtClean="0"/>
              <a:t>www.ptsd.va.gov</a:t>
            </a:r>
          </a:p>
          <a:p>
            <a:pPr marL="457200" indent="-457200">
              <a:buFont typeface="Arial" panose="020B0604020202020204" pitchFamily="34" charset="0"/>
              <a:buChar char="•"/>
            </a:pPr>
            <a:r>
              <a:rPr lang="en-GB" sz="2500" dirty="0" smtClean="0"/>
              <a:t>www.nhschoices.co.uk</a:t>
            </a:r>
            <a:endParaRPr lang="en-GB" sz="2500" dirty="0"/>
          </a:p>
        </p:txBody>
      </p:sp>
      <p:sp>
        <p:nvSpPr>
          <p:cNvPr id="31" name="TextBox 30"/>
          <p:cNvSpPr txBox="1"/>
          <p:nvPr/>
        </p:nvSpPr>
        <p:spPr>
          <a:xfrm>
            <a:off x="10381021" y="3021136"/>
            <a:ext cx="8202475" cy="63094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GB" sz="3500" dirty="0" smtClean="0">
                <a:latin typeface="Georgia" pitchFamily="18" charset="0"/>
              </a:rPr>
              <a:t>Treatment-EMDR</a:t>
            </a:r>
            <a:endParaRPr lang="en-GB" sz="3500" dirty="0">
              <a:latin typeface="Georgia" pitchFamily="18" charset="0"/>
            </a:endParaRPr>
          </a:p>
        </p:txBody>
      </p:sp>
      <p:sp>
        <p:nvSpPr>
          <p:cNvPr id="1026" name="TextBox 1025"/>
          <p:cNvSpPr txBox="1"/>
          <p:nvPr/>
        </p:nvSpPr>
        <p:spPr>
          <a:xfrm>
            <a:off x="450355" y="2966275"/>
            <a:ext cx="9001000" cy="63094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GB" sz="3500" dirty="0" smtClean="0">
                <a:latin typeface="Georgia" pitchFamily="18" charset="0"/>
              </a:rPr>
              <a:t>Introduction</a:t>
            </a:r>
            <a:endParaRPr lang="en-GB" sz="3500" dirty="0">
              <a:latin typeface="Georgia" pitchFamily="18" charset="0"/>
            </a:endParaRPr>
          </a:p>
        </p:txBody>
      </p:sp>
    </p:spTree>
    <p:extLst>
      <p:ext uri="{BB962C8B-B14F-4D97-AF65-F5344CB8AC3E}">
        <p14:creationId xmlns:p14="http://schemas.microsoft.com/office/powerpoint/2010/main" val="1684620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546</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SimSun</vt:lpstr>
      <vt:lpstr>Arial</vt:lpstr>
      <vt:lpstr>Calibri</vt:lpstr>
      <vt:lpstr>Georgia</vt:lpstr>
      <vt:lpstr>Mangal</vt:lpstr>
      <vt:lpstr>OpenSymbol</vt:lpstr>
      <vt:lpstr>Times New Roman</vt:lpstr>
      <vt:lpstr>Office Theme</vt:lpstr>
      <vt:lpstr>PowerPoint Presentation</vt:lpstr>
    </vt:vector>
  </TitlesOfParts>
  <Company>Flintshire 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cquser</dc:creator>
  <cp:lastModifiedBy>SAMUEL PETER EMMETT</cp:lastModifiedBy>
  <cp:revision>17</cp:revision>
  <dcterms:created xsi:type="dcterms:W3CDTF">2016-07-14T09:29:10Z</dcterms:created>
  <dcterms:modified xsi:type="dcterms:W3CDTF">2016-07-15T12:10:01Z</dcterms:modified>
</cp:coreProperties>
</file>