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6" r:id="rId6"/>
    <p:sldId id="265" r:id="rId7"/>
    <p:sldId id="268" r:id="rId8"/>
    <p:sldId id="258" r:id="rId9"/>
    <p:sldId id="271" r:id="rId10"/>
    <p:sldId id="272" r:id="rId11"/>
    <p:sldId id="262" r:id="rId12"/>
    <p:sldId id="267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AF880-31F9-4188-9D9E-020E6D4D5B6D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1DED5-7DD7-4395-A90E-A60A1D5B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8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 1: Discuss in pairs what reflection means and use handout to list ideas/thoughts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1DED5-7DD7-4395-A90E-A60A1D5BD4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cake and relate it to Gibbs reflection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1DED5-7DD7-4395-A90E-A60A1D5BD4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2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1DED5-7DD7-4395-A90E-A60A1D5BD4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 2: Study the image shown and select</a:t>
            </a:r>
            <a:r>
              <a:rPr lang="en-GB" baseline="0" dirty="0"/>
              <a:t> the correct sentences to make a reflective piece of writing.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1DED5-7DD7-4395-A90E-A60A1D5BD4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2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learners</a:t>
            </a:r>
            <a:r>
              <a:rPr lang="en-GB" baseline="0" dirty="0"/>
              <a:t> findings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1DED5-7DD7-4395-A90E-A60A1D5BD4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7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2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7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7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6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47FBCB-4A09-41E1-9841-6FAC9854EA7A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4FCDC17-D5E7-4B13-8F97-0E8DDEB35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7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66" y="1123172"/>
            <a:ext cx="10782300" cy="2520000"/>
          </a:xfrm>
        </p:spPr>
        <p:txBody>
          <a:bodyPr/>
          <a:lstStyle/>
          <a:p>
            <a:pPr algn="ctr"/>
            <a:r>
              <a:rPr lang="en-GB" sz="13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Reflection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6955" y="5942911"/>
            <a:ext cx="2261219" cy="65667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Sam Gibson</a:t>
            </a:r>
          </a:p>
        </p:txBody>
      </p:sp>
    </p:spTree>
    <p:extLst>
      <p:ext uri="{BB962C8B-B14F-4D97-AF65-F5344CB8AC3E}">
        <p14:creationId xmlns:p14="http://schemas.microsoft.com/office/powerpoint/2010/main" val="3387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Food for thought……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871" y="1772528"/>
            <a:ext cx="7962314" cy="4332849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</a:rPr>
              <a:t>What happened during break?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What did you think when you were given cake?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How did you feel about it?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Did you enjoy it?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Could it have been nicer?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Is it a good idea to give learners cake?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What cake could we use next time?</a:t>
            </a:r>
          </a:p>
          <a:p>
            <a:pPr algn="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cake fit for a princess by Pikamander2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2158449"/>
            <a:ext cx="41745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The Red Sock….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2387" y="2528094"/>
            <a:ext cx="4381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99"/>
            <a:ext cx="10772775" cy="1076049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It’s turning Pink…..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91" y="1111348"/>
            <a:ext cx="10753725" cy="5002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I </a:t>
            </a:r>
            <a:r>
              <a:rPr lang="en-GB" sz="3600" b="1" dirty="0">
                <a:solidFill>
                  <a:schemeClr val="bg1"/>
                </a:solidFill>
              </a:rPr>
              <a:t>THINK</a:t>
            </a:r>
            <a:r>
              <a:rPr lang="en-GB" sz="3600" dirty="0">
                <a:solidFill>
                  <a:schemeClr val="bg1"/>
                </a:solidFill>
              </a:rPr>
              <a:t> I may have put a red sock in with the whites…</a:t>
            </a:r>
          </a:p>
          <a:p>
            <a:r>
              <a:rPr lang="en-GB" sz="3600" dirty="0">
                <a:solidFill>
                  <a:schemeClr val="bg1"/>
                </a:solidFill>
              </a:rPr>
              <a:t>I have noticed it and stopped the machine (</a:t>
            </a:r>
            <a:r>
              <a:rPr lang="en-GB" sz="3600" b="1" dirty="0">
                <a:solidFill>
                  <a:schemeClr val="bg1"/>
                </a:solidFill>
              </a:rPr>
              <a:t>REACTED</a:t>
            </a:r>
            <a:r>
              <a:rPr lang="en-GB" sz="3600" dirty="0">
                <a:solidFill>
                  <a:schemeClr val="bg1"/>
                </a:solidFill>
              </a:rPr>
              <a:t>) - no guarantee it won’t happen again..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But What If….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I </a:t>
            </a:r>
            <a:r>
              <a:rPr lang="en-GB" sz="3600" b="1" dirty="0">
                <a:solidFill>
                  <a:schemeClr val="bg1"/>
                </a:solidFill>
              </a:rPr>
              <a:t>REFLECT</a:t>
            </a:r>
            <a:r>
              <a:rPr lang="en-GB" sz="3600" dirty="0">
                <a:solidFill>
                  <a:schemeClr val="bg1"/>
                </a:solidFill>
              </a:rPr>
              <a:t> on the situation, I think </a:t>
            </a:r>
            <a:r>
              <a:rPr lang="en-GB" sz="3600" b="1" dirty="0">
                <a:solidFill>
                  <a:schemeClr val="bg1"/>
                </a:solidFill>
              </a:rPr>
              <a:t>CRITICALLY and PLAN </a:t>
            </a:r>
            <a:r>
              <a:rPr lang="en-GB" sz="3600" dirty="0">
                <a:solidFill>
                  <a:schemeClr val="bg1"/>
                </a:solidFill>
              </a:rPr>
              <a:t>a method to stop it reoccurring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7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Trendsetter???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668" y="2011363"/>
            <a:ext cx="4389120" cy="3767137"/>
          </a:xfrm>
        </p:spPr>
      </p:pic>
    </p:spTree>
    <p:extLst>
      <p:ext uri="{BB962C8B-B14F-4D97-AF65-F5344CB8AC3E}">
        <p14:creationId xmlns:p14="http://schemas.microsoft.com/office/powerpoint/2010/main" val="72276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67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Reflective Writing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1" y="2011362"/>
            <a:ext cx="6458399" cy="4320000"/>
          </a:xfrm>
        </p:spPr>
      </p:pic>
    </p:spTree>
    <p:extLst>
      <p:ext uri="{BB962C8B-B14F-4D97-AF65-F5344CB8AC3E}">
        <p14:creationId xmlns:p14="http://schemas.microsoft.com/office/powerpoint/2010/main" val="248072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Reflective Writing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331124"/>
              </p:ext>
            </p:extLst>
          </p:nvPr>
        </p:nvGraphicFramePr>
        <p:xfrm>
          <a:off x="676275" y="1658198"/>
          <a:ext cx="10753726" cy="474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>
                  <a:extLst>
                    <a:ext uri="{9D8B030D-6E8A-4147-A177-3AD203B41FA5}">
                      <a16:colId xmlns:a16="http://schemas.microsoft.com/office/drawing/2014/main" val="3230680133"/>
                    </a:ext>
                  </a:extLst>
                </a:gridCol>
                <a:gridCol w="5376863">
                  <a:extLst>
                    <a:ext uri="{9D8B030D-6E8A-4147-A177-3AD203B41FA5}">
                      <a16:colId xmlns:a16="http://schemas.microsoft.com/office/drawing/2014/main" val="2206859808"/>
                    </a:ext>
                  </a:extLst>
                </a:gridCol>
              </a:tblGrid>
              <a:tr h="493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Reflective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Not Reflective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58830"/>
                  </a:ext>
                </a:extLst>
              </a:tr>
              <a:tr h="4248297">
                <a:tc>
                  <a:txBody>
                    <a:bodyPr/>
                    <a:lstStyle/>
                    <a:p>
                      <a:r>
                        <a:rPr lang="en-GB" dirty="0"/>
                        <a:t>This image makes me feel so sad for the poor man</a:t>
                      </a:r>
                      <a:r>
                        <a:rPr lang="en-GB" baseline="0" dirty="0"/>
                        <a:t> sitting on the wall.</a:t>
                      </a:r>
                    </a:p>
                    <a:p>
                      <a:r>
                        <a:rPr lang="en-GB" baseline="0" dirty="0"/>
                        <a:t>He looks absolutely devastated by what appears to be a terrible storm.</a:t>
                      </a:r>
                    </a:p>
                    <a:p>
                      <a:r>
                        <a:rPr lang="en-GB" baseline="0" dirty="0"/>
                        <a:t>I wonder how he will rebuild his life?</a:t>
                      </a:r>
                    </a:p>
                    <a:p>
                      <a:r>
                        <a:rPr lang="en-GB" baseline="0" dirty="0"/>
                        <a:t>I wonder if he lost any family members in the storm?</a:t>
                      </a:r>
                    </a:p>
                    <a:p>
                      <a:r>
                        <a:rPr lang="en-GB" baseline="0" dirty="0"/>
                        <a:t>I remember watching a film once about a tornado and recall how scared I was.</a:t>
                      </a:r>
                    </a:p>
                    <a:p>
                      <a:r>
                        <a:rPr lang="en-GB" baseline="0" dirty="0"/>
                        <a:t>What would I do if I was in this situation?</a:t>
                      </a:r>
                    </a:p>
                    <a:p>
                      <a:r>
                        <a:rPr lang="en-GB" baseline="0" dirty="0"/>
                        <a:t>If I was there I would try to help him collect some of his belongings, maybe get him something to eat.</a:t>
                      </a:r>
                    </a:p>
                    <a:p>
                      <a:r>
                        <a:rPr lang="en-GB" baseline="0" dirty="0"/>
                        <a:t>Maybe people who see these kind of images will get together and come up with a plan to make stronger houses that do not fall apart like this.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man is sitting on a wall outside what used to be a house.</a:t>
                      </a:r>
                    </a:p>
                    <a:p>
                      <a:r>
                        <a:rPr lang="en-GB" dirty="0"/>
                        <a:t>The man is wearing blue jeans, a grey tee shirt and a camouflage cap. </a:t>
                      </a:r>
                    </a:p>
                    <a:p>
                      <a:r>
                        <a:rPr lang="en-GB" dirty="0"/>
                        <a:t>There is debris everywhere and the houses look</a:t>
                      </a:r>
                      <a:r>
                        <a:rPr lang="en-GB" baseline="0" dirty="0"/>
                        <a:t> badly damaged.</a:t>
                      </a:r>
                    </a:p>
                    <a:p>
                      <a:r>
                        <a:rPr lang="en-GB" baseline="0" dirty="0"/>
                        <a:t>The man looks sad.</a:t>
                      </a:r>
                    </a:p>
                    <a:p>
                      <a:r>
                        <a:rPr lang="en-GB" baseline="0" dirty="0"/>
                        <a:t>He is sitting on a low concrete wall.</a:t>
                      </a:r>
                    </a:p>
                    <a:p>
                      <a:r>
                        <a:rPr lang="en-GB" dirty="0"/>
                        <a:t>The sky is</a:t>
                      </a:r>
                      <a:r>
                        <a:rPr lang="en-GB" baseline="0" dirty="0"/>
                        <a:t> cloudy.</a:t>
                      </a:r>
                    </a:p>
                    <a:p>
                      <a:r>
                        <a:rPr lang="en-GB" baseline="0" dirty="0"/>
                        <a:t>There is no one else in the picture.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4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30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effectLst/>
              </a:rPr>
              <a:t>Learning</a:t>
            </a:r>
            <a:r>
              <a:rPr lang="en-GB" sz="7200" dirty="0">
                <a:solidFill>
                  <a:schemeClr val="tx1"/>
                </a:solidFill>
                <a:effectLst/>
              </a:rPr>
              <a:t> </a:t>
            </a:r>
            <a:r>
              <a:rPr lang="en-GB" sz="7200" dirty="0">
                <a:solidFill>
                  <a:schemeClr val="bg1"/>
                </a:solidFill>
                <a:effectLst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cs typeface="Arial" panose="020B0604020202020204" pitchFamily="34" charset="0"/>
              </a:rPr>
              <a:t> Clarify what is meant by reflection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cs typeface="Arial" panose="020B0604020202020204" pitchFamily="34" charset="0"/>
              </a:rPr>
              <a:t> Identify the key components of reflection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cs typeface="Arial" panose="020B0604020202020204" pitchFamily="34" charset="0"/>
              </a:rPr>
              <a:t> Use reflection to illustrate your personal and professional strengths</a:t>
            </a:r>
          </a:p>
        </p:txBody>
      </p:sp>
    </p:spTree>
    <p:extLst>
      <p:ext uri="{BB962C8B-B14F-4D97-AF65-F5344CB8AC3E}">
        <p14:creationId xmlns:p14="http://schemas.microsoft.com/office/powerpoint/2010/main" val="384974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effectLst/>
              </a:rPr>
              <a:t>What is Reflection?</a:t>
            </a:r>
          </a:p>
        </p:txBody>
      </p:sp>
      <p:pic>
        <p:nvPicPr>
          <p:cNvPr id="5" name="Content Placeholder 4" descr="Personal Reflections within the Political Fra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9" y="2054087"/>
            <a:ext cx="5102087" cy="3670852"/>
          </a:xfrm>
        </p:spPr>
      </p:pic>
    </p:spTree>
    <p:extLst>
      <p:ext uri="{BB962C8B-B14F-4D97-AF65-F5344CB8AC3E}">
        <p14:creationId xmlns:p14="http://schemas.microsoft.com/office/powerpoint/2010/main" val="44846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Reflection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63758"/>
            <a:ext cx="10753725" cy="4863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Reflection is the active process of witnessing one’s</a:t>
            </a:r>
            <a:r>
              <a:rPr lang="en-GB" sz="3600" b="1" u="sng" dirty="0">
                <a:solidFill>
                  <a:schemeClr val="bg1"/>
                </a:solidFill>
              </a:rPr>
              <a:t> own </a:t>
            </a:r>
            <a:r>
              <a:rPr lang="en-GB" sz="3600" dirty="0">
                <a:solidFill>
                  <a:schemeClr val="bg1"/>
                </a:solidFill>
              </a:rPr>
              <a:t>experience in order to examine it more closely, give meaning to it and learn from it.</a:t>
            </a:r>
          </a:p>
          <a:p>
            <a:pPr marL="0" indent="0" algn="r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(Joy Amula, 2011)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378226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Reflection involves…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78226"/>
            <a:ext cx="10753725" cy="514184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u="sng" dirty="0">
                <a:solidFill>
                  <a:schemeClr val="bg1"/>
                </a:solidFill>
              </a:rPr>
              <a:t>3 Basic Elements:</a:t>
            </a:r>
          </a:p>
          <a:p>
            <a:pPr marL="0" indent="0">
              <a:buNone/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Self-awareness</a:t>
            </a:r>
            <a:r>
              <a:rPr lang="en-GB" sz="3600" dirty="0">
                <a:solidFill>
                  <a:schemeClr val="bg1"/>
                </a:solidFill>
              </a:rPr>
              <a:t>: thinking of yourself, your experiences and your view of the experience (</a:t>
            </a:r>
            <a:r>
              <a:rPr lang="en-GB" sz="3600" b="1" dirty="0">
                <a:solidFill>
                  <a:schemeClr val="bg1"/>
                </a:solidFill>
              </a:rPr>
              <a:t>Returning to an experience</a:t>
            </a:r>
            <a:r>
              <a:rPr lang="en-GB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Self-improvement</a:t>
            </a:r>
            <a:r>
              <a:rPr lang="en-GB" sz="3600" dirty="0">
                <a:solidFill>
                  <a:schemeClr val="bg1"/>
                </a:solidFill>
              </a:rPr>
              <a:t>: learning from those experiences and wanting to improve yourself (</a:t>
            </a:r>
            <a:r>
              <a:rPr lang="en-GB" sz="3600" b="1" dirty="0">
                <a:solidFill>
                  <a:schemeClr val="bg1"/>
                </a:solidFill>
              </a:rPr>
              <a:t>Evaluating experience</a:t>
            </a:r>
            <a:r>
              <a:rPr lang="en-GB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Empowerment</a:t>
            </a:r>
            <a:r>
              <a:rPr lang="en-GB" sz="3600" dirty="0">
                <a:solidFill>
                  <a:schemeClr val="bg1"/>
                </a:solidFill>
              </a:rPr>
              <a:t>: putting you in control of behaving in a way that supports your learning (</a:t>
            </a:r>
            <a:r>
              <a:rPr lang="en-GB" sz="3600" b="1" dirty="0">
                <a:solidFill>
                  <a:schemeClr val="bg1"/>
                </a:solidFill>
              </a:rPr>
              <a:t>Attending to feelings</a:t>
            </a:r>
            <a:r>
              <a:rPr lang="en-GB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336431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Gibbs Model for Reflection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449" y="1744394"/>
            <a:ext cx="5500467" cy="42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30829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Rolfe’s Model of Reflection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733" y="2011363"/>
            <a:ext cx="4136809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effectLst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3" y="2661036"/>
            <a:ext cx="10753725" cy="3766185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GB" sz="3600" kern="0" dirty="0">
                <a:solidFill>
                  <a:srgbClr val="000000"/>
                </a:solidFill>
                <a:cs typeface="Arial"/>
              </a:rPr>
              <a:t>The ability to </a:t>
            </a:r>
            <a:r>
              <a:rPr lang="en-GB" sz="3600" b="1" kern="0" dirty="0">
                <a:solidFill>
                  <a:srgbClr val="000000"/>
                </a:solidFill>
                <a:cs typeface="Arial"/>
              </a:rPr>
              <a:t>reflect on your experience and knowledge</a:t>
            </a:r>
            <a:r>
              <a:rPr lang="en-GB" sz="3600" kern="0" dirty="0">
                <a:solidFill>
                  <a:srgbClr val="000000"/>
                </a:solidFill>
                <a:cs typeface="Arial"/>
              </a:rPr>
              <a:t>, and use that to make improvements, is a key part of university-level thinking and work.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342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Cake and Break…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6594" y="1819946"/>
            <a:ext cx="315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9692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2895</TotalTime>
  <Words>528</Words>
  <Application>Microsoft Office PowerPoint</Application>
  <PresentationFormat>Widescreen</PresentationFormat>
  <Paragraphs>75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Metropolitan</vt:lpstr>
      <vt:lpstr>Reflection</vt:lpstr>
      <vt:lpstr>Learning Objectives</vt:lpstr>
      <vt:lpstr>What is Reflection?</vt:lpstr>
      <vt:lpstr>Reflection is…</vt:lpstr>
      <vt:lpstr>Reflection involves…</vt:lpstr>
      <vt:lpstr>Gibbs Model for Reflection</vt:lpstr>
      <vt:lpstr>Rolfe’s Model of Reflection</vt:lpstr>
      <vt:lpstr>Remember…</vt:lpstr>
      <vt:lpstr>Cake and Break…</vt:lpstr>
      <vt:lpstr>Food for thought……</vt:lpstr>
      <vt:lpstr>The Red Sock….</vt:lpstr>
      <vt:lpstr>It’s turning Pink…..</vt:lpstr>
      <vt:lpstr>Trendsetter???</vt:lpstr>
      <vt:lpstr>Reflective Writing</vt:lpstr>
      <vt:lpstr>Reflective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</dc:title>
  <dc:creator>Sam's</dc:creator>
  <cp:lastModifiedBy>Sam Emmett</cp:lastModifiedBy>
  <cp:revision>29</cp:revision>
  <dcterms:created xsi:type="dcterms:W3CDTF">2016-07-11T14:49:36Z</dcterms:created>
  <dcterms:modified xsi:type="dcterms:W3CDTF">2016-07-13T20:23:43Z</dcterms:modified>
</cp:coreProperties>
</file>