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63" r:id="rId5"/>
    <p:sldId id="269" r:id="rId6"/>
    <p:sldId id="268" r:id="rId7"/>
    <p:sldId id="265" r:id="rId8"/>
    <p:sldId id="266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4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03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279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007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804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88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033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56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33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34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69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2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88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0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0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45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1CC55-2891-41DC-863D-2C0FC19DA061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AF6B38-73FE-4942-983E-596B88124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41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3452" y="2233246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en-GB" sz="7200" dirty="0">
                <a:latin typeface="Calibri" panose="020F0502020204030204" pitchFamily="34" charset="0"/>
              </a:rPr>
              <a:t>Introduction to Referencing</a:t>
            </a:r>
          </a:p>
        </p:txBody>
      </p:sp>
    </p:spTree>
    <p:extLst>
      <p:ext uri="{BB962C8B-B14F-4D97-AF65-F5344CB8AC3E}">
        <p14:creationId xmlns:p14="http://schemas.microsoft.com/office/powerpoint/2010/main" val="377764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>
                <a:latin typeface="Calibri" panose="020F0502020204030204" pitchFamily="34" charset="0"/>
              </a:rPr>
              <a:t>Learning</a:t>
            </a:r>
            <a:r>
              <a:rPr lang="en-GB" sz="4800" dirty="0">
                <a:latin typeface="Calibri" panose="020F0502020204030204" pitchFamily="34" charset="0"/>
              </a:rPr>
              <a:t> </a:t>
            </a:r>
            <a:r>
              <a:rPr lang="en-GB" sz="6000" dirty="0">
                <a:latin typeface="Calibri" panose="020F0502020204030204" pitchFamily="34" charset="0"/>
              </a:rPr>
              <a:t>Objectives</a:t>
            </a:r>
            <a:r>
              <a:rPr lang="en-GB" sz="4800" dirty="0"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6920" y="2316480"/>
            <a:ext cx="9477692" cy="3777622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en-GB" sz="4400" dirty="0">
                <a:latin typeface="Calibri" panose="020F0502020204030204" pitchFamily="34" charset="0"/>
              </a:rPr>
              <a:t>Identify why referencing is important.</a:t>
            </a:r>
          </a:p>
          <a:p>
            <a:pPr lvl="0">
              <a:buFont typeface="+mj-lt"/>
              <a:buAutoNum type="arabicPeriod"/>
            </a:pPr>
            <a:r>
              <a:rPr lang="en-GB" sz="4400" dirty="0">
                <a:latin typeface="Calibri" panose="020F0502020204030204" pitchFamily="34" charset="0"/>
              </a:rPr>
              <a:t>Demonstrate an understanding of when we need to use referencing.</a:t>
            </a:r>
          </a:p>
          <a:p>
            <a:pPr lvl="0">
              <a:buFont typeface="+mj-lt"/>
              <a:buAutoNum type="arabicPeriod"/>
            </a:pPr>
            <a:r>
              <a:rPr lang="en-GB" sz="4400" dirty="0">
                <a:latin typeface="Calibri" panose="020F0502020204030204" pitchFamily="34" charset="0"/>
              </a:rPr>
              <a:t>Apply Harvard referencing to a source.</a:t>
            </a:r>
          </a:p>
        </p:txBody>
      </p:sp>
    </p:spTree>
    <p:extLst>
      <p:ext uri="{BB962C8B-B14F-4D97-AF65-F5344CB8AC3E}">
        <p14:creationId xmlns:p14="http://schemas.microsoft.com/office/powerpoint/2010/main" val="59418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latin typeface="Calibri" panose="020F0502020204030204" pitchFamily="34" charset="0"/>
              </a:rPr>
              <a:t>Why reference?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3560" y="2133600"/>
            <a:ext cx="9691052" cy="3777622"/>
          </a:xfrm>
        </p:spPr>
        <p:txBody>
          <a:bodyPr>
            <a:noAutofit/>
          </a:bodyPr>
          <a:lstStyle/>
          <a:p>
            <a:pPr lvl="0"/>
            <a:r>
              <a:rPr lang="en-GB" sz="3200" dirty="0">
                <a:latin typeface="Calibri" panose="020F0502020204030204" pitchFamily="34" charset="0"/>
              </a:rPr>
              <a:t>1. Avoid plagiarism.</a:t>
            </a:r>
          </a:p>
          <a:p>
            <a:pPr lvl="0"/>
            <a:r>
              <a:rPr lang="en-GB" sz="3200" dirty="0">
                <a:latin typeface="Calibri" panose="020F0502020204030204" pitchFamily="34" charset="0"/>
              </a:rPr>
              <a:t>2. Credit writers, theorists and thinkers.</a:t>
            </a:r>
          </a:p>
          <a:p>
            <a:pPr lvl="0"/>
            <a:r>
              <a:rPr lang="en-GB" sz="3200" dirty="0">
                <a:latin typeface="Calibri" panose="020F0502020204030204" pitchFamily="34" charset="0"/>
              </a:rPr>
              <a:t>3. Evidence or support your assertions or claims.</a:t>
            </a:r>
          </a:p>
          <a:p>
            <a:pPr lvl="0"/>
            <a:r>
              <a:rPr lang="en-GB" sz="3200" dirty="0">
                <a:latin typeface="Calibri" panose="020F0502020204030204" pitchFamily="34" charset="0"/>
              </a:rPr>
              <a:t>4. So you don’t sound stupid.</a:t>
            </a:r>
          </a:p>
          <a:p>
            <a:pPr lvl="0"/>
            <a:endParaRPr lang="en-GB" sz="3200" dirty="0">
              <a:latin typeface="Calibri" panose="020F0502020204030204" pitchFamily="34" charset="0"/>
            </a:endParaRPr>
          </a:p>
          <a:p>
            <a:pPr lvl="0"/>
            <a:r>
              <a:rPr lang="en-GB" sz="3200" dirty="0">
                <a:latin typeface="Calibri" panose="020F0502020204030204" pitchFamily="34" charset="0"/>
              </a:rPr>
              <a:t>Ultimately think about it as a way for the reader to find what you are referring to.</a:t>
            </a:r>
          </a:p>
        </p:txBody>
      </p:sp>
    </p:spTree>
    <p:extLst>
      <p:ext uri="{BB962C8B-B14F-4D97-AF65-F5344CB8AC3E}">
        <p14:creationId xmlns:p14="http://schemas.microsoft.com/office/powerpoint/2010/main" val="355435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700310"/>
            <a:ext cx="8911687" cy="1280890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Calibri" panose="020F0502020204030204" pitchFamily="34" charset="0"/>
              </a:rPr>
              <a:t>When should we reference?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3200" dirty="0">
                <a:latin typeface="Calibri" panose="020F0502020204030204" pitchFamily="34" charset="0"/>
              </a:rPr>
              <a:t>Paraphrase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3200" dirty="0">
                <a:latin typeface="Calibri" panose="020F0502020204030204" pitchFamily="34" charset="0"/>
              </a:rPr>
              <a:t>Summarise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3200" dirty="0">
                <a:latin typeface="Calibri" panose="020F0502020204030204" pitchFamily="34" charset="0"/>
              </a:rPr>
              <a:t>Quote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3200" dirty="0">
                <a:latin typeface="Calibri" panose="020F0502020204030204" pitchFamily="34" charset="0"/>
              </a:rPr>
              <a:t>Refer to the ideas or theories of another work in your assignments.</a:t>
            </a:r>
          </a:p>
          <a:p>
            <a:pPr lvl="0" fontAlgn="base"/>
            <a:endParaRPr lang="en-GB" sz="3200" dirty="0">
              <a:latin typeface="Calibri" panose="020F0502020204030204" pitchFamily="34" charset="0"/>
            </a:endParaRPr>
          </a:p>
          <a:p>
            <a:pPr lvl="0" fontAlgn="base"/>
            <a:endParaRPr lang="en-GB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5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25990"/>
            <a:ext cx="8911687" cy="1280890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Calibri" panose="020F0502020204030204" pitchFamily="34" charset="0"/>
              </a:rPr>
              <a:t>When should we reference?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69720"/>
            <a:ext cx="9675812" cy="3777622"/>
          </a:xfrm>
        </p:spPr>
        <p:txBody>
          <a:bodyPr>
            <a:noAutofit/>
          </a:bodyPr>
          <a:lstStyle/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books and journal articles;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newspapers and magazines;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pamphlets or brochures;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films, documentaries, television programs or advertisements;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websites or electronic resources;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letters, emails, online discussion forums;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personal interviews;</a:t>
            </a:r>
          </a:p>
          <a:p>
            <a:pPr lvl="0" fontAlgn="base"/>
            <a:r>
              <a:rPr lang="en-GB" sz="2400" dirty="0">
                <a:latin typeface="Calibri" panose="020F0502020204030204" pitchFamily="34" charset="0"/>
              </a:rPr>
              <a:t>lecturers or tutors (not always necessary, but check with your lecturer or tutor about their preferences before you draw on their ideas).</a:t>
            </a:r>
          </a:p>
          <a:p>
            <a:r>
              <a:rPr lang="en-GB" sz="2400" dirty="0">
                <a:latin typeface="Calibri" panose="020F0502020204030204" pitchFamily="34" charset="0"/>
              </a:rPr>
              <a:t>Reference when you reprint any diagrams, illustrations, charts or pictures.</a:t>
            </a:r>
          </a:p>
          <a:p>
            <a:pPr lvl="0" fontAlgn="base"/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1965" y="395510"/>
            <a:ext cx="8911687" cy="1280890"/>
          </a:xfrm>
        </p:spPr>
        <p:txBody>
          <a:bodyPr>
            <a:noAutofit/>
          </a:bodyPr>
          <a:lstStyle/>
          <a:p>
            <a:r>
              <a:rPr lang="en-GB" sz="4400" dirty="0">
                <a:latin typeface="Calibri" panose="020F0502020204030204" pitchFamily="34" charset="0"/>
              </a:rPr>
              <a:t>Referencing – Citing</a:t>
            </a:r>
            <a:br>
              <a:rPr lang="en-GB" sz="4400" dirty="0">
                <a:latin typeface="Calibri" panose="020F0502020204030204" pitchFamily="34" charset="0"/>
              </a:rPr>
            </a:br>
            <a:r>
              <a:rPr lang="en-GB" sz="4400" dirty="0">
                <a:latin typeface="Calibri" panose="020F0502020204030204" pitchFamily="34" charset="0"/>
              </a:rPr>
              <a:t>What’s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80" y="2438400"/>
            <a:ext cx="9416732" cy="4221480"/>
          </a:xfrm>
        </p:spPr>
        <p:txBody>
          <a:bodyPr>
            <a:noAutofit/>
          </a:bodyPr>
          <a:lstStyle/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b="1" dirty="0">
                <a:latin typeface="Calibri" panose="020F0502020204030204" pitchFamily="34" charset="0"/>
              </a:rPr>
              <a:t>Citing</a:t>
            </a:r>
            <a:r>
              <a:rPr lang="en-GB" altLang="en-US" sz="2800" dirty="0">
                <a:latin typeface="Calibri" panose="020F0502020204030204" pitchFamily="34" charset="0"/>
              </a:rPr>
              <a:t> – When you refer to another author's work in your work you must cite your source by providing the last name of the author and the year of publication.  (Emmett, 2016)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b="1" dirty="0">
                <a:latin typeface="Calibri" panose="020F0502020204030204" pitchFamily="34" charset="0"/>
              </a:rPr>
              <a:t>Referencing</a:t>
            </a:r>
            <a:r>
              <a:rPr lang="en-GB" altLang="en-US" sz="2800" dirty="0">
                <a:latin typeface="Calibri" panose="020F0502020204030204" pitchFamily="34" charset="0"/>
              </a:rPr>
              <a:t> – At the end of your work, under the heading References, write a full description of each source you have cited, listing them in alphabetical order by the author's last name. 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000" dirty="0">
                <a:latin typeface="Calibri" panose="020F0502020204030204" pitchFamily="34" charset="0"/>
              </a:rPr>
              <a:t>Emmett, Sam, (2016), </a:t>
            </a:r>
            <a:r>
              <a:rPr lang="en-GB" altLang="en-US" sz="2000" i="1" dirty="0">
                <a:latin typeface="Calibri" panose="020F0502020204030204" pitchFamily="34" charset="0"/>
              </a:rPr>
              <a:t>Mike </a:t>
            </a:r>
            <a:r>
              <a:rPr lang="en-GB" altLang="en-US" sz="2000" i="1" dirty="0" err="1">
                <a:latin typeface="Calibri" panose="020F0502020204030204" pitchFamily="34" charset="0"/>
              </a:rPr>
              <a:t>Lacy’s</a:t>
            </a:r>
            <a:r>
              <a:rPr lang="en-GB" altLang="en-US" sz="2000" i="1" dirty="0">
                <a:latin typeface="Calibri" panose="020F0502020204030204" pitchFamily="34" charset="0"/>
              </a:rPr>
              <a:t> awesome lesson. </a:t>
            </a:r>
            <a:r>
              <a:rPr lang="en-GB" altLang="en-US" sz="2000" dirty="0">
                <a:latin typeface="Calibri" panose="020F0502020204030204" pitchFamily="34" charset="0"/>
              </a:rPr>
              <a:t>Wrexham: Glyndwr pub.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en-GB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5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we reference?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615440"/>
            <a:ext cx="8915400" cy="4983480"/>
          </a:xfrm>
        </p:spPr>
        <p:txBody>
          <a:bodyPr>
            <a:no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Citation – Name and year</a:t>
            </a:r>
          </a:p>
          <a:p>
            <a:pPr lvl="1"/>
            <a:r>
              <a:rPr lang="en-GB" altLang="en-US" sz="2400" dirty="0">
                <a:latin typeface="Calibri" panose="020F0502020204030204" pitchFamily="34" charset="0"/>
              </a:rPr>
              <a:t>If you include the author's last name in your sentence, write the date in brackets ….. “As we know Emmett (2015) has never been a fan of Maslow”</a:t>
            </a: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Or you can just write name and date in brackets “As we know (Emmett, 2015)</a:t>
            </a:r>
          </a:p>
          <a:p>
            <a:pPr marL="457200" lvl="1" indent="0">
              <a:buNone/>
            </a:pPr>
            <a:endParaRPr lang="en-GB" sz="2400" dirty="0">
              <a:latin typeface="Calibri" panose="020F0502020204030204" pitchFamily="34" charset="0"/>
            </a:endParaRP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If you are quoting someone then you need the page too. ‘Emmett stated that: “I hate Maslow”(Emmett, 2015, p2)’</a:t>
            </a: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If there are two authors: (Emmett and </a:t>
            </a:r>
            <a:r>
              <a:rPr lang="en-GB" sz="2400" dirty="0" err="1">
                <a:latin typeface="Calibri" panose="020F0502020204030204" pitchFamily="34" charset="0"/>
              </a:rPr>
              <a:t>Horder</a:t>
            </a:r>
            <a:r>
              <a:rPr lang="en-GB" sz="2400" dirty="0">
                <a:latin typeface="Calibri" panose="020F0502020204030204" pitchFamily="34" charset="0"/>
              </a:rPr>
              <a:t>, 2016)</a:t>
            </a:r>
          </a:p>
          <a:p>
            <a:pPr lvl="1"/>
            <a:r>
              <a:rPr lang="en-GB" sz="2400" dirty="0">
                <a:latin typeface="Calibri" panose="020F0502020204030204" pitchFamily="34" charset="0"/>
              </a:rPr>
              <a:t>If there are more than 2: (Emmett </a:t>
            </a:r>
            <a:r>
              <a:rPr lang="en-GB" sz="2400" i="1" dirty="0">
                <a:latin typeface="Calibri" panose="020F0502020204030204" pitchFamily="34" charset="0"/>
              </a:rPr>
              <a:t>et al</a:t>
            </a:r>
            <a:r>
              <a:rPr lang="en-GB" sz="2400" dirty="0">
                <a:latin typeface="Calibri" panose="020F0502020204030204" pitchFamily="34" charset="0"/>
              </a:rPr>
              <a:t>. 2016)</a:t>
            </a:r>
          </a:p>
        </p:txBody>
      </p:sp>
    </p:spTree>
    <p:extLst>
      <p:ext uri="{BB962C8B-B14F-4D97-AF65-F5344CB8AC3E}">
        <p14:creationId xmlns:p14="http://schemas.microsoft.com/office/powerpoint/2010/main" val="429484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73590"/>
            <a:ext cx="8911687" cy="1280890"/>
          </a:xfrm>
        </p:spPr>
        <p:txBody>
          <a:bodyPr>
            <a:normAutofit/>
          </a:bodyPr>
          <a:lstStyle/>
          <a:p>
            <a:r>
              <a:rPr lang="en-GB" sz="5400" dirty="0"/>
              <a:t>Have a 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06880"/>
            <a:ext cx="8915400" cy="4432942"/>
          </a:xfrm>
        </p:spPr>
        <p:txBody>
          <a:bodyPr>
            <a:noAutofit/>
          </a:bodyPr>
          <a:lstStyle/>
          <a:p>
            <a:pPr marL="106363" indent="0">
              <a:lnSpc>
                <a:spcPct val="117000"/>
              </a:lnSpc>
              <a:buClr>
                <a:srgbClr val="333333"/>
              </a:buClr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Book: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Each author's name and initials.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year of publication in brackets, followed by a comma.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title of the book in </a:t>
            </a:r>
            <a:r>
              <a:rPr lang="en-GB" altLang="en-US" sz="2800" i="1" dirty="0">
                <a:latin typeface="Calibri" panose="020F0502020204030204" pitchFamily="34" charset="0"/>
              </a:rPr>
              <a:t>italics</a:t>
            </a:r>
            <a:r>
              <a:rPr lang="en-GB" altLang="en-US" sz="2800" dirty="0">
                <a:latin typeface="Calibri" panose="020F0502020204030204" pitchFamily="34" charset="0"/>
              </a:rPr>
              <a:t> or underlined, followed by a full stop.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edition, if more than the first. e.g. Second Edition.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place of publication, followed by a colon:</a:t>
            </a:r>
          </a:p>
          <a:p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7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73590"/>
            <a:ext cx="8911687" cy="1280890"/>
          </a:xfrm>
        </p:spPr>
        <p:txBody>
          <a:bodyPr>
            <a:normAutofit/>
          </a:bodyPr>
          <a:lstStyle/>
          <a:p>
            <a:r>
              <a:rPr lang="en-GB" sz="5400" dirty="0"/>
              <a:t>Have a 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06880"/>
            <a:ext cx="8915400" cy="4432942"/>
          </a:xfrm>
        </p:spPr>
        <p:txBody>
          <a:bodyPr>
            <a:noAutofit/>
          </a:bodyPr>
          <a:lstStyle/>
          <a:p>
            <a:pPr marL="106363" indent="0">
              <a:lnSpc>
                <a:spcPct val="117000"/>
              </a:lnSpc>
              <a:buClr>
                <a:srgbClr val="333333"/>
              </a:buClr>
              <a:buSzPct val="4500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Journal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Each author's name and initials.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year of publication in brackets, followed by a comma.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title of the article in 'single inverted commas'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title of the book in </a:t>
            </a:r>
            <a:r>
              <a:rPr lang="en-GB" altLang="en-US" sz="2800" i="1" dirty="0">
                <a:latin typeface="Calibri" panose="020F0502020204030204" pitchFamily="34" charset="0"/>
              </a:rPr>
              <a:t>italics.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volume number and part number or month of issue where appropriate</a:t>
            </a:r>
          </a:p>
          <a:p>
            <a:pPr marL="430213" indent="-323850">
              <a:lnSpc>
                <a:spcPct val="117000"/>
              </a:lnSpc>
              <a:buClr>
                <a:srgbClr val="333333"/>
              </a:buClr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en-GB" altLang="en-US" sz="2800" dirty="0">
                <a:latin typeface="Calibri" panose="020F0502020204030204" pitchFamily="34" charset="0"/>
              </a:rPr>
              <a:t>The number of the first and last pages of the article.</a:t>
            </a:r>
          </a:p>
          <a:p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46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521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Wisp</vt:lpstr>
      <vt:lpstr>Introduction to Referencing</vt:lpstr>
      <vt:lpstr>Learning Objectives:</vt:lpstr>
      <vt:lpstr>Why reference? </vt:lpstr>
      <vt:lpstr>When should we reference?</vt:lpstr>
      <vt:lpstr>When should we reference?</vt:lpstr>
      <vt:lpstr>Referencing – Citing What’s the difference?</vt:lpstr>
      <vt:lpstr>How do we reference?</vt:lpstr>
      <vt:lpstr>Have a go</vt:lpstr>
      <vt:lpstr>Have a 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Lacy</dc:creator>
  <cp:lastModifiedBy>Sam Emmett</cp:lastModifiedBy>
  <cp:revision>10</cp:revision>
  <dcterms:created xsi:type="dcterms:W3CDTF">2016-07-19T20:53:04Z</dcterms:created>
  <dcterms:modified xsi:type="dcterms:W3CDTF">2016-07-20T19:03:55Z</dcterms:modified>
</cp:coreProperties>
</file>